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72"/>
  </p:notesMasterIdLst>
  <p:handoutMasterIdLst>
    <p:handoutMasterId r:id="rId73"/>
  </p:handoutMasterIdLst>
  <p:sldIdLst>
    <p:sldId id="256" r:id="rId2"/>
    <p:sldId id="258" r:id="rId3"/>
    <p:sldId id="260" r:id="rId4"/>
    <p:sldId id="263" r:id="rId5"/>
    <p:sldId id="539" r:id="rId6"/>
    <p:sldId id="540" r:id="rId7"/>
    <p:sldId id="541" r:id="rId8"/>
    <p:sldId id="542" r:id="rId9"/>
    <p:sldId id="285" r:id="rId10"/>
    <p:sldId id="290" r:id="rId11"/>
    <p:sldId id="292" r:id="rId12"/>
    <p:sldId id="294" r:id="rId13"/>
    <p:sldId id="296" r:id="rId14"/>
    <p:sldId id="297" r:id="rId15"/>
    <p:sldId id="301" r:id="rId16"/>
    <p:sldId id="302" r:id="rId17"/>
    <p:sldId id="304" r:id="rId18"/>
    <p:sldId id="305" r:id="rId19"/>
    <p:sldId id="306" r:id="rId20"/>
    <p:sldId id="307" r:id="rId21"/>
    <p:sldId id="311" r:id="rId22"/>
    <p:sldId id="543" r:id="rId23"/>
    <p:sldId id="316" r:id="rId24"/>
    <p:sldId id="317" r:id="rId25"/>
    <p:sldId id="544" r:id="rId26"/>
    <p:sldId id="319" r:id="rId27"/>
    <p:sldId id="320" r:id="rId28"/>
    <p:sldId id="321" r:id="rId29"/>
    <p:sldId id="322" r:id="rId30"/>
    <p:sldId id="330" r:id="rId31"/>
    <p:sldId id="332" r:id="rId32"/>
    <p:sldId id="333" r:id="rId33"/>
    <p:sldId id="336" r:id="rId34"/>
    <p:sldId id="337" r:id="rId35"/>
    <p:sldId id="338" r:id="rId36"/>
    <p:sldId id="339" r:id="rId37"/>
    <p:sldId id="340" r:id="rId38"/>
    <p:sldId id="341" r:id="rId39"/>
    <p:sldId id="342" r:id="rId40"/>
    <p:sldId id="343" r:id="rId41"/>
    <p:sldId id="344" r:id="rId42"/>
    <p:sldId id="345" r:id="rId43"/>
    <p:sldId id="346" r:id="rId44"/>
    <p:sldId id="347" r:id="rId45"/>
    <p:sldId id="353" r:id="rId46"/>
    <p:sldId id="355" r:id="rId47"/>
    <p:sldId id="356" r:id="rId48"/>
    <p:sldId id="357" r:id="rId49"/>
    <p:sldId id="358" r:id="rId50"/>
    <p:sldId id="359" r:id="rId51"/>
    <p:sldId id="360" r:id="rId52"/>
    <p:sldId id="361" r:id="rId53"/>
    <p:sldId id="362" r:id="rId54"/>
    <p:sldId id="363" r:id="rId55"/>
    <p:sldId id="364" r:id="rId56"/>
    <p:sldId id="365" r:id="rId57"/>
    <p:sldId id="366" r:id="rId58"/>
    <p:sldId id="367" r:id="rId59"/>
    <p:sldId id="369" r:id="rId60"/>
    <p:sldId id="370" r:id="rId61"/>
    <p:sldId id="371" r:id="rId62"/>
    <p:sldId id="374" r:id="rId63"/>
    <p:sldId id="380" r:id="rId64"/>
    <p:sldId id="382" r:id="rId65"/>
    <p:sldId id="545" r:id="rId66"/>
    <p:sldId id="386" r:id="rId67"/>
    <p:sldId id="387" r:id="rId68"/>
    <p:sldId id="390" r:id="rId69"/>
    <p:sldId id="546" r:id="rId70"/>
    <p:sldId id="393" r:id="rId7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00BC"/>
    <a:srgbClr val="B90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9"/>
    <p:restoredTop sz="94643"/>
  </p:normalViewPr>
  <p:slideViewPr>
    <p:cSldViewPr snapToGrid="0" snapToObjects="1">
      <p:cViewPr>
        <p:scale>
          <a:sx n="116" d="100"/>
          <a:sy n="116" d="100"/>
        </p:scale>
        <p:origin x="1392" y="88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handoutMaster" Target="handoutMasters/handoutMaster1.xml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0B4E39-8921-6441-96D2-FAF0D0936C67}" type="datetimeFigureOut">
              <a:rPr lang="en-US" smtClean="0"/>
              <a:t>12/6/17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62452-1395-2443-B712-F5349D428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46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466121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Shape 7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Shape 8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Shape 8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Shape 8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Shape 8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hape 9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Shape 9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Shape 9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Shape 9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Shape 9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Shape 9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Shape 9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Shape 9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Shape 10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Shape 10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Shape 1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Shape 1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Shape 1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Shape 1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Shape 1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Shape 1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Shape 1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Shape 1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Shape 1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Shape 1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Shape 5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Shape 5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Shape 6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Shape 6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Shape 6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Shape 6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Shape 7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Shape 7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Shape 7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Shape 7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Shape 8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Shape 8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Shape 8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Shape 8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Shape 8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Shape 9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Shape 9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Shape 9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Shape 10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Shape 10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Shape 1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Shape 1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Shape 1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Shape 1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Shape 1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Shape 6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16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48.png"/><Relationship Id="rId9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/>
        </p:nvSpPr>
        <p:spPr>
          <a:xfrm>
            <a:off x="162005" y="2032948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2400" dirty="0" smtClean="0"/>
              <a:t>Radu </a:t>
            </a:r>
            <a:r>
              <a:rPr lang="ro-RO" sz="2400" dirty="0"/>
              <a:t>Ionescu, Bogdan Alexe</a:t>
            </a:r>
          </a:p>
          <a:p>
            <a:pPr algn="ctr"/>
            <a:r>
              <a:rPr lang="ro-RO" sz="2400" dirty="0"/>
              <a:t>raducu.ionescu@gmail.com</a:t>
            </a:r>
          </a:p>
          <a:p>
            <a:pPr algn="ctr"/>
            <a:r>
              <a:rPr lang="ro-RO" sz="2400" dirty="0"/>
              <a:t>Facultatea de Matematică și Informatică</a:t>
            </a:r>
          </a:p>
          <a:p>
            <a:pPr algn="ctr"/>
            <a:r>
              <a:rPr lang="ro-RO" sz="2400" dirty="0"/>
              <a:t>Universitatea din București</a:t>
            </a:r>
          </a:p>
          <a:p>
            <a:pPr lvl="0" algn="ctr">
              <a:spcBef>
                <a:spcPts val="0"/>
              </a:spcBef>
              <a:buNone/>
            </a:pP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Shape 40"/>
          <p:cNvSpPr txBox="1"/>
          <p:nvPr/>
        </p:nvSpPr>
        <p:spPr>
          <a:xfrm>
            <a:off x="140426" y="318103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3200" dirty="0" smtClean="0"/>
              <a:t>Optimizarea funcțiilor de pierdere.</a:t>
            </a:r>
          </a:p>
          <a:p>
            <a:pPr algn="ctr"/>
            <a:r>
              <a:rPr lang="ro-RO" sz="3200" dirty="0" smtClean="0">
                <a:latin typeface="Helvetica Neue"/>
                <a:ea typeface="Helvetica Neue"/>
                <a:cs typeface="Helvetica Neue"/>
                <a:sym typeface="Helvetica Neue"/>
              </a:rPr>
              <a:t>Algoritmul coborârii pe gradient</a:t>
            </a:r>
            <a:endParaRPr sz="32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/>
          <p:nvPr/>
        </p:nvSpPr>
        <p:spPr>
          <a:xfrm>
            <a:off x="14821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93" name="Shape 793"/>
          <p:cNvSpPr txBox="1"/>
          <p:nvPr/>
        </p:nvSpPr>
        <p:spPr>
          <a:xfrm>
            <a:off x="395865" y="82286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2400" b="1" dirty="0"/>
              <a:t>Clasificatorul Softmax </a:t>
            </a:r>
            <a:r>
              <a:rPr lang="en" sz="2400" dirty="0"/>
              <a:t>(Regresia Logistică Multinomială)</a:t>
            </a:r>
          </a:p>
        </p:txBody>
      </p:sp>
      <p:pic>
        <p:nvPicPr>
          <p:cNvPr id="794" name="Shape 7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Shape 798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799" name="Shape 799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800" name="Shape 800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801" name="Shape 8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2862" y="1060562"/>
            <a:ext cx="2614024" cy="657574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Shape 802"/>
          <p:cNvSpPr txBox="1"/>
          <p:nvPr/>
        </p:nvSpPr>
        <p:spPr>
          <a:xfrm>
            <a:off x="501775" y="4125000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0000FF"/>
                </a:solidFill>
              </a:rPr>
              <a:t>log-probabilități </a:t>
            </a:r>
            <a:r>
              <a:rPr lang="en" sz="1800" dirty="0" smtClean="0">
                <a:solidFill>
                  <a:srgbClr val="0000FF"/>
                </a:solidFill>
              </a:rPr>
              <a:t>nenormalizate </a:t>
            </a:r>
            <a:endParaRPr lang="en" sz="1800" dirty="0">
              <a:solidFill>
                <a:srgbClr val="0000FF"/>
              </a:solidFill>
            </a:endParaRPr>
          </a:p>
        </p:txBody>
      </p:sp>
      <p:cxnSp>
        <p:nvCxnSpPr>
          <p:cNvPr id="803" name="Shape 803"/>
          <p:cNvCxnSpPr>
            <a:stCxn id="791" idx="3"/>
          </p:cNvCxnSpPr>
          <p:nvPr/>
        </p:nvCxnSpPr>
        <p:spPr>
          <a:xfrm>
            <a:off x="2545074" y="3250600"/>
            <a:ext cx="740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04" name="Shape 804"/>
          <p:cNvSpPr/>
          <p:nvPr/>
        </p:nvSpPr>
        <p:spPr>
          <a:xfrm>
            <a:off x="34633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05" name="Shape 805"/>
          <p:cNvSpPr txBox="1"/>
          <p:nvPr/>
        </p:nvSpPr>
        <p:spPr>
          <a:xfrm>
            <a:off x="36329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24.5</a:t>
            </a:r>
          </a:p>
        </p:txBody>
      </p:sp>
      <p:sp>
        <p:nvSpPr>
          <p:cNvPr id="806" name="Shape 806"/>
          <p:cNvSpPr txBox="1"/>
          <p:nvPr/>
        </p:nvSpPr>
        <p:spPr>
          <a:xfrm>
            <a:off x="34043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164.0</a:t>
            </a:r>
          </a:p>
        </p:txBody>
      </p:sp>
      <p:sp>
        <p:nvSpPr>
          <p:cNvPr id="807" name="Shape 807"/>
          <p:cNvSpPr txBox="1"/>
          <p:nvPr/>
        </p:nvSpPr>
        <p:spPr>
          <a:xfrm>
            <a:off x="3556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0.18</a:t>
            </a:r>
          </a:p>
        </p:txBody>
      </p:sp>
      <p:sp>
        <p:nvSpPr>
          <p:cNvPr id="808" name="Shape 808"/>
          <p:cNvSpPr txBox="1"/>
          <p:nvPr/>
        </p:nvSpPr>
        <p:spPr>
          <a:xfrm>
            <a:off x="2637200" y="2786200"/>
            <a:ext cx="843300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exp</a:t>
            </a:r>
          </a:p>
        </p:txBody>
      </p:sp>
      <p:cxnSp>
        <p:nvCxnSpPr>
          <p:cNvPr id="809" name="Shape 809"/>
          <p:cNvCxnSpPr/>
          <p:nvPr/>
        </p:nvCxnSpPr>
        <p:spPr>
          <a:xfrm>
            <a:off x="4526275" y="3250600"/>
            <a:ext cx="1080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10" name="Shape 810"/>
          <p:cNvSpPr txBox="1"/>
          <p:nvPr/>
        </p:nvSpPr>
        <p:spPr>
          <a:xfrm>
            <a:off x="4491714" y="2770575"/>
            <a:ext cx="1694901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/>
              <a:t>normalizare</a:t>
            </a:r>
            <a:endParaRPr lang="en" sz="1800" dirty="0"/>
          </a:p>
        </p:txBody>
      </p:sp>
      <p:sp>
        <p:nvSpPr>
          <p:cNvPr id="811" name="Shape 811"/>
          <p:cNvSpPr txBox="1"/>
          <p:nvPr/>
        </p:nvSpPr>
        <p:spPr>
          <a:xfrm>
            <a:off x="2599050" y="1891275"/>
            <a:ext cx="2861215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 smtClean="0">
                <a:solidFill>
                  <a:srgbClr val="FF0000"/>
                </a:solidFill>
              </a:rPr>
              <a:t>probabilită</a:t>
            </a:r>
            <a:r>
              <a:rPr lang="en" sz="1800" dirty="0">
                <a:solidFill>
                  <a:srgbClr val="FF0000"/>
                </a:solidFill>
              </a:rPr>
              <a:t>ți nenormalizate </a:t>
            </a:r>
          </a:p>
        </p:txBody>
      </p:sp>
      <p:sp>
        <p:nvSpPr>
          <p:cNvPr id="812" name="Shape 812"/>
          <p:cNvSpPr/>
          <p:nvPr/>
        </p:nvSpPr>
        <p:spPr>
          <a:xfrm>
            <a:off x="58255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13" name="Shape 813"/>
          <p:cNvSpPr txBox="1"/>
          <p:nvPr/>
        </p:nvSpPr>
        <p:spPr>
          <a:xfrm>
            <a:off x="59189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 dirty="0">
                <a:solidFill>
                  <a:srgbClr val="B90EAA"/>
                </a:solidFill>
              </a:rPr>
              <a:t>0.13</a:t>
            </a:r>
          </a:p>
        </p:txBody>
      </p:sp>
      <p:sp>
        <p:nvSpPr>
          <p:cNvPr id="814" name="Shape 814"/>
          <p:cNvSpPr txBox="1"/>
          <p:nvPr/>
        </p:nvSpPr>
        <p:spPr>
          <a:xfrm>
            <a:off x="59189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0.87</a:t>
            </a:r>
          </a:p>
        </p:txBody>
      </p:sp>
      <p:sp>
        <p:nvSpPr>
          <p:cNvPr id="815" name="Shape 815"/>
          <p:cNvSpPr txBox="1"/>
          <p:nvPr/>
        </p:nvSpPr>
        <p:spPr>
          <a:xfrm>
            <a:off x="59189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0.00</a:t>
            </a:r>
          </a:p>
        </p:txBody>
      </p:sp>
      <p:sp>
        <p:nvSpPr>
          <p:cNvPr id="816" name="Shape 816"/>
          <p:cNvSpPr txBox="1"/>
          <p:nvPr/>
        </p:nvSpPr>
        <p:spPr>
          <a:xfrm>
            <a:off x="5664425" y="4125000"/>
            <a:ext cx="14363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008000"/>
                </a:solidFill>
              </a:rPr>
              <a:t>probabilități</a:t>
            </a:r>
          </a:p>
        </p:txBody>
      </p:sp>
      <p:cxnSp>
        <p:nvCxnSpPr>
          <p:cNvPr id="817" name="Shape 817"/>
          <p:cNvCxnSpPr/>
          <p:nvPr/>
        </p:nvCxnSpPr>
        <p:spPr>
          <a:xfrm>
            <a:off x="6942575" y="2721250"/>
            <a:ext cx="22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18" name="Shape 818"/>
          <p:cNvSpPr txBox="1"/>
          <p:nvPr/>
        </p:nvSpPr>
        <p:spPr>
          <a:xfrm>
            <a:off x="7247375" y="2423250"/>
            <a:ext cx="2162100" cy="91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dirty="0" smtClean="0">
                <a:solidFill>
                  <a:srgbClr val="B90EAA"/>
                </a:solidFill>
              </a:rPr>
              <a:t>L</a:t>
            </a:r>
            <a:r>
              <a:rPr lang="en" sz="2000" baseline="-25000" dirty="0" smtClean="0">
                <a:solidFill>
                  <a:srgbClr val="B90EAA"/>
                </a:solidFill>
              </a:rPr>
              <a:t>i</a:t>
            </a:r>
            <a:r>
              <a:rPr lang="en" sz="2000" dirty="0" smtClean="0">
                <a:solidFill>
                  <a:srgbClr val="B90EAA"/>
                </a:solidFill>
              </a:rPr>
              <a:t> </a:t>
            </a:r>
            <a:r>
              <a:rPr lang="en" sz="2000" dirty="0">
                <a:solidFill>
                  <a:srgbClr val="B90EAA"/>
                </a:solidFill>
              </a:rPr>
              <a:t>= -log(0.13)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rgbClr val="B90EAA"/>
                </a:solidFill>
              </a:rPr>
              <a:t>      = </a:t>
            </a:r>
            <a:r>
              <a:rPr lang="en" sz="2000" b="1" dirty="0">
                <a:solidFill>
                  <a:srgbClr val="B90EAA"/>
                </a:solidFill>
              </a:rPr>
              <a:t>0.89</a:t>
            </a:r>
          </a:p>
        </p:txBody>
      </p:sp>
      <p:sp>
        <p:nvSpPr>
          <p:cNvPr id="819" name="Shape 819"/>
          <p:cNvSpPr txBox="1"/>
          <p:nvPr/>
        </p:nvSpPr>
        <p:spPr>
          <a:xfrm>
            <a:off x="5669900" y="745000"/>
            <a:ext cx="3293700" cy="1520093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200" dirty="0">
                <a:solidFill>
                  <a:srgbClr val="0000FF"/>
                </a:solidFill>
              </a:rPr>
              <a:t>Q: </a:t>
            </a:r>
            <a:r>
              <a:rPr lang="en" sz="2200" dirty="0" smtClean="0">
                <a:solidFill>
                  <a:srgbClr val="0000FF"/>
                </a:solidFill>
              </a:rPr>
              <a:t>Care sunt valorile minime/maxime pe care le poate avea funcție de pierdere L</a:t>
            </a:r>
            <a:r>
              <a:rPr lang="en" sz="2800" baseline="-25000" dirty="0" smtClean="0">
                <a:solidFill>
                  <a:srgbClr val="0000FF"/>
                </a:solidFill>
              </a:rPr>
              <a:t>i</a:t>
            </a:r>
            <a:r>
              <a:rPr lang="en" sz="22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31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pisică</a:t>
            </a:r>
            <a:endParaRPr lang="en" sz="2400" dirty="0"/>
          </a:p>
        </p:txBody>
      </p:sp>
      <p:sp>
        <p:nvSpPr>
          <p:cNvPr id="32" name="Shape 151"/>
          <p:cNvSpPr txBox="1"/>
          <p:nvPr/>
        </p:nvSpPr>
        <p:spPr>
          <a:xfrm>
            <a:off x="125125" y="3541994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broască</a:t>
            </a:r>
            <a:endParaRPr lang="en" sz="2400" dirty="0"/>
          </a:p>
        </p:txBody>
      </p:sp>
      <p:sp>
        <p:nvSpPr>
          <p:cNvPr id="33" name="Shape 152"/>
          <p:cNvSpPr txBox="1"/>
          <p:nvPr/>
        </p:nvSpPr>
        <p:spPr>
          <a:xfrm>
            <a:off x="125125" y="2981772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</a:t>
            </a:r>
            <a:r>
              <a:rPr lang="en" sz="2400" dirty="0" smtClean="0"/>
              <a:t>așină</a:t>
            </a:r>
            <a:endParaRPr lang="en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4" grpId="0" animBg="1"/>
      <p:bldP spid="805" grpId="0"/>
      <p:bldP spid="806" grpId="0"/>
      <p:bldP spid="807" grpId="0"/>
      <p:bldP spid="808" grpId="0"/>
      <p:bldP spid="810" grpId="0"/>
      <p:bldP spid="811" grpId="0"/>
      <p:bldP spid="812" grpId="0" animBg="1"/>
      <p:bldP spid="813" grpId="0"/>
      <p:bldP spid="814" grpId="0"/>
      <p:bldP spid="815" grpId="0"/>
      <p:bldP spid="816" grpId="0"/>
      <p:bldP spid="818" grpId="0"/>
      <p:bldP spid="8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" name="Shape 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00" y="36075"/>
            <a:ext cx="8837399" cy="440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 txBox="1"/>
          <p:nvPr/>
        </p:nvSpPr>
        <p:spPr>
          <a:xfrm>
            <a:off x="345075" y="180375"/>
            <a:ext cx="7646100" cy="87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Softmax vs. SVM</a:t>
            </a:r>
          </a:p>
        </p:txBody>
      </p:sp>
      <p:pic>
        <p:nvPicPr>
          <p:cNvPr id="873" name="Shape 8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075" y="1058775"/>
            <a:ext cx="2614024" cy="65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Shape 8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2050" y="1148499"/>
            <a:ext cx="4459824" cy="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Shape 875"/>
          <p:cNvSpPr txBox="1"/>
          <p:nvPr/>
        </p:nvSpPr>
        <p:spPr>
          <a:xfrm>
            <a:off x="286749" y="2079850"/>
            <a:ext cx="3791169" cy="241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 dirty="0" smtClean="0"/>
              <a:t>Presupunem scorurile:</a:t>
            </a:r>
            <a:endParaRPr lang="en" sz="2800" dirty="0"/>
          </a:p>
          <a:p>
            <a:pPr lvl="0" rtl="0">
              <a:spcBef>
                <a:spcPts val="0"/>
              </a:spcBef>
              <a:buNone/>
            </a:pPr>
            <a:r>
              <a:rPr lang="en" sz="2800" dirty="0"/>
              <a:t>[</a:t>
            </a:r>
            <a:r>
              <a:rPr lang="en" sz="2800" dirty="0">
                <a:solidFill>
                  <a:srgbClr val="38761D"/>
                </a:solidFill>
              </a:rPr>
              <a:t>10</a:t>
            </a:r>
            <a:r>
              <a:rPr lang="en" sz="2800" dirty="0"/>
              <a:t>, -2, 3]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 dirty="0"/>
              <a:t>[</a:t>
            </a:r>
            <a:r>
              <a:rPr lang="en" sz="2800" dirty="0">
                <a:solidFill>
                  <a:srgbClr val="38761D"/>
                </a:solidFill>
              </a:rPr>
              <a:t>10</a:t>
            </a:r>
            <a:r>
              <a:rPr lang="en" sz="2800" dirty="0"/>
              <a:t>, 9, 9]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 dirty="0"/>
              <a:t>[</a:t>
            </a:r>
            <a:r>
              <a:rPr lang="en" sz="2800" dirty="0">
                <a:solidFill>
                  <a:srgbClr val="38761D"/>
                </a:solidFill>
              </a:rPr>
              <a:t>10</a:t>
            </a:r>
            <a:r>
              <a:rPr lang="en" sz="2800" dirty="0"/>
              <a:t>, -100, -100]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 dirty="0"/>
              <a:t>ș</a:t>
            </a:r>
            <a:r>
              <a:rPr lang="en" sz="2800" dirty="0" smtClean="0"/>
              <a:t>i</a:t>
            </a:r>
            <a:endParaRPr lang="en" sz="2800" dirty="0"/>
          </a:p>
        </p:txBody>
      </p:sp>
      <p:pic>
        <p:nvPicPr>
          <p:cNvPr id="876" name="Shape 8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488" y="3898896"/>
            <a:ext cx="1000125" cy="428625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877" name="Shape 877"/>
          <p:cNvCxnSpPr/>
          <p:nvPr/>
        </p:nvCxnSpPr>
        <p:spPr>
          <a:xfrm>
            <a:off x="-7850" y="1929175"/>
            <a:ext cx="9191099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78" name="Shape 878"/>
          <p:cNvSpPr txBox="1"/>
          <p:nvPr/>
        </p:nvSpPr>
        <p:spPr>
          <a:xfrm>
            <a:off x="4274000" y="2062500"/>
            <a:ext cx="4681800" cy="241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Q: </a:t>
            </a:r>
            <a:r>
              <a:rPr lang="en" sz="2400" dirty="0" smtClean="0">
                <a:solidFill>
                  <a:srgbClr val="0000FF"/>
                </a:solidFill>
              </a:rPr>
              <a:t>Dacă perturbăm histograma unei imagini cu valori mici (schimbând scorurile rezultate), ce se întâmplă cu funcția de pierdere în cele două cazuri?</a:t>
            </a:r>
            <a:endParaRPr lang="en" sz="24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5" grpId="0"/>
      <p:bldP spid="87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Shape 892"/>
          <p:cNvSpPr txBox="1"/>
          <p:nvPr/>
        </p:nvSpPr>
        <p:spPr>
          <a:xfrm>
            <a:off x="1045399" y="1637000"/>
            <a:ext cx="6652538" cy="229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 smtClean="0"/>
              <a:t>Optimizarea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 smtClean="0"/>
              <a:t>funcțiilor de pierdere</a:t>
            </a:r>
            <a:endParaRPr lang="en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 txBox="1"/>
          <p:nvPr/>
        </p:nvSpPr>
        <p:spPr>
          <a:xfrm>
            <a:off x="326325" y="170250"/>
            <a:ext cx="8441699" cy="63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dirty="0" smtClean="0"/>
              <a:t>Până acum avem:</a:t>
            </a:r>
            <a:endParaRPr lang="en" sz="3000" dirty="0"/>
          </a:p>
        </p:txBody>
      </p:sp>
      <p:sp>
        <p:nvSpPr>
          <p:cNvPr id="899" name="Shape 899"/>
          <p:cNvSpPr txBox="1"/>
          <p:nvPr/>
        </p:nvSpPr>
        <p:spPr>
          <a:xfrm>
            <a:off x="446925" y="876300"/>
            <a:ext cx="82005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 smtClean="0"/>
              <a:t>O mulțime de perechi (</a:t>
            </a:r>
            <a:r>
              <a:rPr lang="en" sz="2000" dirty="0"/>
              <a:t>x,y)</a:t>
            </a:r>
          </a:p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 smtClean="0"/>
              <a:t>O funcție de atribuire a scorului</a:t>
            </a:r>
            <a:r>
              <a:rPr lang="en" sz="2000" b="1" dirty="0" smtClean="0"/>
              <a:t>: </a:t>
            </a:r>
            <a:endParaRPr lang="en" sz="2000" b="1" dirty="0"/>
          </a:p>
          <a:p>
            <a:pPr marL="457200" lvl="0" indent="-355600">
              <a:spcBef>
                <a:spcPts val="0"/>
              </a:spcBef>
              <a:buSzPct val="100000"/>
              <a:buChar char="-"/>
            </a:pPr>
            <a:r>
              <a:rPr lang="en" sz="2000" dirty="0" smtClean="0"/>
              <a:t>O funcție de pierdere: </a:t>
            </a:r>
            <a:endParaRPr lang="en" sz="2000" dirty="0"/>
          </a:p>
        </p:txBody>
      </p:sp>
      <p:pic>
        <p:nvPicPr>
          <p:cNvPr id="900" name="Shape 9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7687" y="1229886"/>
            <a:ext cx="238202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Shape 901"/>
          <p:cNvSpPr txBox="1"/>
          <p:nvPr/>
        </p:nvSpPr>
        <p:spPr>
          <a:xfrm>
            <a:off x="6016242" y="939682"/>
            <a:ext cx="1291200" cy="18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e.g.</a:t>
            </a:r>
          </a:p>
        </p:txBody>
      </p:sp>
      <p:pic>
        <p:nvPicPr>
          <p:cNvPr id="902" name="Shape 9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0427" y="2704037"/>
            <a:ext cx="3889120" cy="162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Shape 9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325" y="2307275"/>
            <a:ext cx="2614024" cy="65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Shape 9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75" y="3042899"/>
            <a:ext cx="4459824" cy="4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Shape 9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6675" y="3682675"/>
            <a:ext cx="2839424" cy="5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Shape 906"/>
          <p:cNvSpPr txBox="1"/>
          <p:nvPr/>
        </p:nvSpPr>
        <p:spPr>
          <a:xfrm>
            <a:off x="2577375" y="2052200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Softmax</a:t>
            </a:r>
          </a:p>
        </p:txBody>
      </p:sp>
      <p:sp>
        <p:nvSpPr>
          <p:cNvPr id="907" name="Shape 907"/>
          <p:cNvSpPr txBox="1"/>
          <p:nvPr/>
        </p:nvSpPr>
        <p:spPr>
          <a:xfrm>
            <a:off x="4216350" y="2626800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SVM</a:t>
            </a:r>
          </a:p>
        </p:txBody>
      </p:sp>
      <p:sp>
        <p:nvSpPr>
          <p:cNvPr id="908" name="Shape 908"/>
          <p:cNvSpPr txBox="1"/>
          <p:nvPr/>
        </p:nvSpPr>
        <p:spPr>
          <a:xfrm>
            <a:off x="3154386" y="3760275"/>
            <a:ext cx="1839337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0000FF"/>
                </a:solidFill>
              </a:rPr>
              <a:t>Cu regularizare</a:t>
            </a:r>
            <a:endParaRPr lang="en" sz="18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" name="Shape 9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560" y="557090"/>
            <a:ext cx="7209299" cy="45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Shape 9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7685" y="3027307"/>
            <a:ext cx="548699" cy="7344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942"/>
          <p:cNvSpPr txBox="1"/>
          <p:nvPr/>
        </p:nvSpPr>
        <p:spPr>
          <a:xfrm>
            <a:off x="309975" y="30339"/>
            <a:ext cx="8262599" cy="565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 smtClean="0"/>
              <a:t>Algoritm: Coborârea pe gradient</a:t>
            </a:r>
            <a:endParaRPr lang="en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091E-6 1.42681E-6 C 0.02953 0.01946 0.11532 0.0945 0.17732 0.11612 C 0.23932 0.13774 0.33102 0.12755 0.37149 0.13033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65" y="68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 txBox="1"/>
          <p:nvPr/>
        </p:nvSpPr>
        <p:spPr>
          <a:xfrm>
            <a:off x="474625" y="1016635"/>
            <a:ext cx="8533799" cy="707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Într-o singură dimensiune, derivata unei funcții este:</a:t>
            </a:r>
            <a:endParaRPr lang="en" sz="2400" dirty="0"/>
          </a:p>
        </p:txBody>
      </p:sp>
      <p:pic>
        <p:nvPicPr>
          <p:cNvPr id="944" name="Shape 9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525" y="1992975"/>
            <a:ext cx="36385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Shape 945"/>
          <p:cNvSpPr txBox="1"/>
          <p:nvPr/>
        </p:nvSpPr>
        <p:spPr>
          <a:xfrm>
            <a:off x="474626" y="3533859"/>
            <a:ext cx="8316314" cy="65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În mai multe dimensiuni, </a:t>
            </a:r>
            <a:r>
              <a:rPr lang="en" sz="2400" b="1" dirty="0" smtClean="0"/>
              <a:t>gradientul </a:t>
            </a:r>
            <a:r>
              <a:rPr lang="en" sz="2400" dirty="0" smtClean="0"/>
              <a:t>este un vector cu derivate parțiale.</a:t>
            </a:r>
            <a:endParaRPr lang="en" sz="2400" dirty="0"/>
          </a:p>
        </p:txBody>
      </p:sp>
      <p:sp>
        <p:nvSpPr>
          <p:cNvPr id="7" name="Shape 942"/>
          <p:cNvSpPr txBox="1"/>
          <p:nvPr/>
        </p:nvSpPr>
        <p:spPr>
          <a:xfrm>
            <a:off x="309975" y="30339"/>
            <a:ext cx="8262599" cy="565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 smtClean="0"/>
              <a:t>Algoritm: Coborârea pe gradient</a:t>
            </a:r>
            <a:endParaRPr lang="en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 smtClean="0"/>
              <a:t>W</a:t>
            </a:r>
            <a:r>
              <a:rPr lang="en-US" sz="2400" b="1" dirty="0" smtClean="0"/>
              <a:t> actual</a:t>
            </a:r>
            <a:r>
              <a:rPr lang="en" sz="2400" b="1" dirty="0" smtClean="0"/>
              <a:t>:</a:t>
            </a:r>
            <a:endParaRPr lang="en" sz="2400" b="1" dirty="0"/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61" name="Shape 961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62" name="Shape 962"/>
          <p:cNvSpPr txBox="1"/>
          <p:nvPr/>
        </p:nvSpPr>
        <p:spPr>
          <a:xfrm>
            <a:off x="2711625" y="37300"/>
            <a:ext cx="3394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 + h </a:t>
            </a:r>
            <a:r>
              <a:rPr lang="en" sz="2400" dirty="0" smtClean="0"/>
              <a:t>(dim</a:t>
            </a:r>
            <a:r>
              <a:rPr lang="en-US" sz="2400" dirty="0" smtClean="0"/>
              <a:t> 1</a:t>
            </a:r>
            <a:r>
              <a:rPr lang="en" sz="2400" dirty="0" smtClean="0"/>
              <a:t>)</a:t>
            </a:r>
            <a:r>
              <a:rPr lang="en" sz="2400" b="1" dirty="0" smtClean="0"/>
              <a:t>:</a:t>
            </a:r>
            <a:endParaRPr lang="en" sz="2400" b="1" dirty="0"/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 + </a:t>
            </a:r>
            <a:r>
              <a:rPr lang="en" sz="2400" b="1" dirty="0"/>
              <a:t>0.0001</a:t>
            </a:r>
            <a:r>
              <a:rPr lang="en" sz="2400" dirty="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1.25322</a:t>
            </a:r>
          </a:p>
        </p:txBody>
      </p:sp>
      <p:sp>
        <p:nvSpPr>
          <p:cNvPr id="964" name="Shape 964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 smtClean="0">
                <a:solidFill>
                  <a:srgbClr val="0000FF"/>
                </a:solidFill>
              </a:rPr>
              <a:t>gradient</a:t>
            </a:r>
            <a:r>
              <a:rPr lang="en-US" sz="2400" b="1" dirty="0" err="1" smtClean="0">
                <a:solidFill>
                  <a:srgbClr val="0000FF"/>
                </a:solidFill>
              </a:rPr>
              <a:t>ul</a:t>
            </a:r>
            <a:r>
              <a:rPr lang="en" sz="2400" b="1" dirty="0" smtClean="0">
                <a:solidFill>
                  <a:srgbClr val="0000FF"/>
                </a:solidFill>
              </a:rPr>
              <a:t> </a:t>
            </a:r>
            <a:r>
              <a:rPr lang="en" sz="2400" b="1" dirty="0">
                <a:solidFill>
                  <a:srgbClr val="0000FF"/>
                </a:solidFill>
              </a:rPr>
              <a:t>dW: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[?,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?,…]</a:t>
            </a:r>
          </a:p>
        </p:txBody>
      </p:sp>
      <p:cxnSp>
        <p:nvCxnSpPr>
          <p:cNvPr id="7" name="Shape 988"/>
          <p:cNvCxnSpPr/>
          <p:nvPr/>
        </p:nvCxnSpPr>
        <p:spPr>
          <a:xfrm>
            <a:off x="54241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Shape 970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 smtClean="0">
                <a:solidFill>
                  <a:srgbClr val="0000FF"/>
                </a:solidFill>
              </a:rPr>
              <a:t>gradient</a:t>
            </a:r>
            <a:r>
              <a:rPr lang="en-US" sz="2400" b="1" dirty="0" err="1" smtClean="0">
                <a:solidFill>
                  <a:srgbClr val="0000FF"/>
                </a:solidFill>
              </a:rPr>
              <a:t>ul</a:t>
            </a:r>
            <a:r>
              <a:rPr lang="en" sz="2400" b="1" dirty="0" smtClean="0">
                <a:solidFill>
                  <a:srgbClr val="0000FF"/>
                </a:solidFill>
              </a:rPr>
              <a:t> </a:t>
            </a:r>
            <a:r>
              <a:rPr lang="en" sz="2400" b="1" dirty="0">
                <a:solidFill>
                  <a:srgbClr val="0000FF"/>
                </a:solidFill>
              </a:rPr>
              <a:t>dW: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[</a:t>
            </a:r>
            <a:r>
              <a:rPr lang="en" sz="2400" b="1" dirty="0">
                <a:solidFill>
                  <a:srgbClr val="38761D"/>
                </a:solidFill>
              </a:rPr>
              <a:t>-2.5</a:t>
            </a:r>
            <a:r>
              <a:rPr lang="en" sz="2400" dirty="0">
                <a:solidFill>
                  <a:srgbClr val="0000FF"/>
                </a:solidFill>
              </a:rPr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971" name="Shape 971"/>
          <p:cNvSpPr/>
          <p:nvPr/>
        </p:nvSpPr>
        <p:spPr>
          <a:xfrm>
            <a:off x="5678650" y="2014650"/>
            <a:ext cx="3394500" cy="1489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72" name="Shape 9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1400" y="2776650"/>
            <a:ext cx="2289975" cy="539525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73" name="Shape 973"/>
          <p:cNvSpPr txBox="1"/>
          <p:nvPr/>
        </p:nvSpPr>
        <p:spPr>
          <a:xfrm>
            <a:off x="5678650" y="2003000"/>
            <a:ext cx="3394500" cy="62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(</a:t>
            </a:r>
            <a:r>
              <a:rPr lang="en" sz="2000">
                <a:solidFill>
                  <a:srgbClr val="FF0000"/>
                </a:solidFill>
              </a:rPr>
              <a:t>1.25322</a:t>
            </a:r>
            <a:r>
              <a:rPr lang="en" sz="2000">
                <a:solidFill>
                  <a:srgbClr val="38761D"/>
                </a:solidFill>
              </a:rPr>
              <a:t> - </a:t>
            </a:r>
            <a:r>
              <a:rPr lang="en" sz="2000">
                <a:solidFill>
                  <a:srgbClr val="FF0000"/>
                </a:solidFill>
              </a:rPr>
              <a:t>1.25347</a:t>
            </a:r>
            <a:r>
              <a:rPr lang="en" sz="2000">
                <a:solidFill>
                  <a:srgbClr val="38761D"/>
                </a:solidFill>
              </a:rPr>
              <a:t>)/0.0001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= -2.5</a:t>
            </a:r>
          </a:p>
        </p:txBody>
      </p:sp>
      <p:cxnSp>
        <p:nvCxnSpPr>
          <p:cNvPr id="974" name="Shape 974"/>
          <p:cNvCxnSpPr/>
          <p:nvPr/>
        </p:nvCxnSpPr>
        <p:spPr>
          <a:xfrm rot="10800000">
            <a:off x="7049200" y="1326499"/>
            <a:ext cx="707699" cy="67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75" name="Shape 975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 smtClean="0"/>
              <a:t>W</a:t>
            </a:r>
            <a:r>
              <a:rPr lang="en-US" sz="2400" b="1" dirty="0" smtClean="0"/>
              <a:t> actual</a:t>
            </a:r>
            <a:r>
              <a:rPr lang="en" sz="2400" b="1" dirty="0" smtClean="0"/>
              <a:t>:</a:t>
            </a:r>
            <a:endParaRPr lang="en" sz="2400" b="1" dirty="0"/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76" name="Shape 976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77" name="Shape 977"/>
          <p:cNvSpPr txBox="1"/>
          <p:nvPr/>
        </p:nvSpPr>
        <p:spPr>
          <a:xfrm>
            <a:off x="2711625" y="37300"/>
            <a:ext cx="3394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 + h </a:t>
            </a:r>
            <a:r>
              <a:rPr lang="en" sz="2400" dirty="0" smtClean="0"/>
              <a:t>(dim</a:t>
            </a:r>
            <a:r>
              <a:rPr lang="en-US" sz="2400" dirty="0" smtClean="0"/>
              <a:t> 1</a:t>
            </a:r>
            <a:r>
              <a:rPr lang="en" sz="2400" dirty="0" smtClean="0"/>
              <a:t>)</a:t>
            </a:r>
            <a:r>
              <a:rPr lang="en" sz="2400" b="1" dirty="0" smtClean="0"/>
              <a:t>:</a:t>
            </a:r>
            <a:endParaRPr lang="en" sz="2400" b="1" dirty="0"/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 + </a:t>
            </a:r>
            <a:r>
              <a:rPr lang="en" sz="2400" b="1" dirty="0"/>
              <a:t>0.0001</a:t>
            </a:r>
            <a:r>
              <a:rPr lang="en" sz="2400" dirty="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1.25322</a:t>
            </a:r>
          </a:p>
        </p:txBody>
      </p:sp>
      <p:cxnSp>
        <p:nvCxnSpPr>
          <p:cNvPr id="11" name="Shape 988"/>
          <p:cNvCxnSpPr/>
          <p:nvPr/>
        </p:nvCxnSpPr>
        <p:spPr>
          <a:xfrm>
            <a:off x="54241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 smtClean="0">
                <a:solidFill>
                  <a:srgbClr val="0000FF"/>
                </a:solidFill>
              </a:rPr>
              <a:t>gradient</a:t>
            </a:r>
            <a:r>
              <a:rPr lang="en-US" sz="2400" b="1" dirty="0" err="1" smtClean="0">
                <a:solidFill>
                  <a:srgbClr val="0000FF"/>
                </a:solidFill>
              </a:rPr>
              <a:t>ul</a:t>
            </a:r>
            <a:r>
              <a:rPr lang="en" sz="2400" b="1" dirty="0" smtClean="0">
                <a:solidFill>
                  <a:srgbClr val="0000FF"/>
                </a:solidFill>
              </a:rPr>
              <a:t> </a:t>
            </a:r>
            <a:r>
              <a:rPr lang="en" sz="2400" b="1" dirty="0">
                <a:solidFill>
                  <a:srgbClr val="0000FF"/>
                </a:solidFill>
              </a:rPr>
              <a:t>dW: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[-2.5,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985" name="Shape 985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 smtClean="0"/>
              <a:t>W</a:t>
            </a:r>
            <a:r>
              <a:rPr lang="en-US" sz="2400" b="1" dirty="0" smtClean="0"/>
              <a:t> actual</a:t>
            </a:r>
            <a:r>
              <a:rPr lang="en" sz="2400" b="1" dirty="0" smtClean="0"/>
              <a:t>:</a:t>
            </a:r>
            <a:endParaRPr lang="en" sz="2400" b="1" dirty="0"/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86" name="Shape 986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87" name="Shape 987"/>
          <p:cNvSpPr txBox="1"/>
          <p:nvPr/>
        </p:nvSpPr>
        <p:spPr>
          <a:xfrm>
            <a:off x="2713369" y="37300"/>
            <a:ext cx="2924666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 + h </a:t>
            </a:r>
            <a:r>
              <a:rPr lang="en" sz="2400" dirty="0" smtClean="0"/>
              <a:t>(dim</a:t>
            </a:r>
            <a:r>
              <a:rPr lang="en-US" sz="2400" dirty="0" smtClean="0"/>
              <a:t> 2</a:t>
            </a:r>
            <a:r>
              <a:rPr lang="en" sz="2400" dirty="0" smtClean="0"/>
              <a:t>)</a:t>
            </a:r>
            <a:r>
              <a:rPr lang="en" sz="2400" b="1" dirty="0" smtClean="0"/>
              <a:t>:</a:t>
            </a:r>
            <a:endParaRPr lang="en" sz="2400" b="1" dirty="0"/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</a:t>
            </a:r>
            <a:r>
              <a:rPr lang="en" sz="2400" dirty="0">
                <a:solidFill>
                  <a:schemeClr val="dk1"/>
                </a:solidFill>
              </a:rPr>
              <a:t> + </a:t>
            </a:r>
            <a:r>
              <a:rPr lang="en" sz="2400" b="1" dirty="0">
                <a:solidFill>
                  <a:schemeClr val="dk1"/>
                </a:solidFill>
              </a:rPr>
              <a:t>0.0001</a:t>
            </a:r>
            <a:r>
              <a:rPr lang="en" sz="2400" dirty="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1.25353</a:t>
            </a:r>
          </a:p>
        </p:txBody>
      </p:sp>
      <p:cxnSp>
        <p:nvCxnSpPr>
          <p:cNvPr id="988" name="Shape 988"/>
          <p:cNvCxnSpPr/>
          <p:nvPr/>
        </p:nvCxnSpPr>
        <p:spPr>
          <a:xfrm>
            <a:off x="54241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281100" y="148825"/>
            <a:ext cx="8515799" cy="79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b="1" dirty="0" smtClean="0"/>
              <a:t>Din cursul trecut…</a:t>
            </a:r>
            <a:r>
              <a:rPr lang="en" sz="2400" dirty="0" smtClean="0"/>
              <a:t>   Dificultăți în recunoașterea obiectelor</a:t>
            </a:r>
            <a:endParaRPr lang="en" sz="2400" dirty="0"/>
          </a:p>
        </p:txBody>
      </p:sp>
      <p:grpSp>
        <p:nvGrpSpPr>
          <p:cNvPr id="53" name="Shape 53"/>
          <p:cNvGrpSpPr/>
          <p:nvPr/>
        </p:nvGrpSpPr>
        <p:grpSpPr>
          <a:xfrm>
            <a:off x="281096" y="1276790"/>
            <a:ext cx="2544535" cy="1311055"/>
            <a:chOff x="1313250" y="970875"/>
            <a:chExt cx="6731574" cy="3468399"/>
          </a:xfrm>
        </p:grpSpPr>
        <p:pic>
          <p:nvPicPr>
            <p:cNvPr id="54" name="Shape 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41925" y="970875"/>
              <a:ext cx="4714225" cy="3291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" name="Shape 55"/>
            <p:cNvSpPr/>
            <p:nvPr/>
          </p:nvSpPr>
          <p:spPr>
            <a:xfrm>
              <a:off x="5244625" y="2764975"/>
              <a:ext cx="2800199" cy="16742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56" name="Shape 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13250" y="1040012"/>
              <a:ext cx="1504950" cy="1362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Shape 57"/>
            <p:cNvSpPr/>
            <p:nvPr/>
          </p:nvSpPr>
          <p:spPr>
            <a:xfrm>
              <a:off x="1773225" y="2238125"/>
              <a:ext cx="5174625" cy="1829950"/>
            </a:xfrm>
            <a:custGeom>
              <a:avLst/>
              <a:gdLst/>
              <a:ahLst/>
              <a:cxnLst/>
              <a:rect l="0" t="0" r="0" b="0"/>
              <a:pathLst>
                <a:path w="206985" h="73198" extrusionOk="0">
                  <a:moveTo>
                    <a:pt x="0" y="0"/>
                  </a:moveTo>
                  <a:cubicBezTo>
                    <a:pt x="15011" y="11980"/>
                    <a:pt x="55571" y="64183"/>
                    <a:pt x="90069" y="71882"/>
                  </a:cubicBezTo>
                  <a:cubicBezTo>
                    <a:pt x="124566" y="79580"/>
                    <a:pt x="187499" y="50471"/>
                    <a:pt x="206985" y="46189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sp>
      </p:grpSp>
      <p:pic>
        <p:nvPicPr>
          <p:cNvPr id="58" name="Shape 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4450" y="1218925"/>
            <a:ext cx="1752741" cy="13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 txBox="1"/>
          <p:nvPr/>
        </p:nvSpPr>
        <p:spPr>
          <a:xfrm>
            <a:off x="669675" y="761675"/>
            <a:ext cx="1741300" cy="4573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 dirty="0" err="1" smtClean="0"/>
              <a:t>Poziția</a:t>
            </a:r>
            <a:r>
              <a:rPr lang="en-US" sz="1800" dirty="0" smtClean="0"/>
              <a:t> </a:t>
            </a:r>
            <a:r>
              <a:rPr lang="en-US" sz="1800" dirty="0" err="1" smtClean="0"/>
              <a:t>camerei</a:t>
            </a:r>
            <a:endParaRPr lang="en" sz="1800" dirty="0"/>
          </a:p>
        </p:txBody>
      </p:sp>
      <p:sp>
        <p:nvSpPr>
          <p:cNvPr id="60" name="Shape 60"/>
          <p:cNvSpPr txBox="1"/>
          <p:nvPr/>
        </p:nvSpPr>
        <p:spPr>
          <a:xfrm>
            <a:off x="3017775" y="761675"/>
            <a:ext cx="1719416" cy="4573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 smtClean="0"/>
              <a:t>Iluminare</a:t>
            </a:r>
            <a:endParaRPr lang="en" sz="1800" dirty="0"/>
          </a:p>
        </p:txBody>
      </p:sp>
      <p:pic>
        <p:nvPicPr>
          <p:cNvPr id="61" name="Shape 61"/>
          <p:cNvPicPr preferRelativeResize="0"/>
          <p:nvPr/>
        </p:nvPicPr>
        <p:blipFill rotWithShape="1">
          <a:blip r:embed="rId6">
            <a:alphaModFix/>
          </a:blip>
          <a:srcRect l="15724" r="10762"/>
          <a:stretch/>
        </p:blipFill>
        <p:spPr>
          <a:xfrm>
            <a:off x="5038249" y="1234700"/>
            <a:ext cx="1284998" cy="13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/>
        </p:nvSpPr>
        <p:spPr>
          <a:xfrm>
            <a:off x="5038250" y="753912"/>
            <a:ext cx="1405617" cy="47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/>
              <a:t>Deformare</a:t>
            </a:r>
            <a:endParaRPr lang="en" sz="1800" dirty="0"/>
          </a:p>
        </p:txBody>
      </p:sp>
      <p:pic>
        <p:nvPicPr>
          <p:cNvPr id="63" name="Shape 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53450" y="1234700"/>
            <a:ext cx="1752750" cy="131287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6940564" y="757802"/>
            <a:ext cx="973164" cy="4651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/>
              <a:t>Ocluzie</a:t>
            </a:r>
            <a:endParaRPr lang="en" sz="1800" dirty="0"/>
          </a:p>
        </p:txBody>
      </p:sp>
      <p:pic>
        <p:nvPicPr>
          <p:cNvPr id="65" name="Shape 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76642" y="3205500"/>
            <a:ext cx="1918225" cy="12656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1782432" y="2720124"/>
            <a:ext cx="2348100" cy="4853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/>
              <a:t>Background confuz</a:t>
            </a:r>
            <a:endParaRPr lang="en" sz="1800" dirty="0"/>
          </a:p>
        </p:txBody>
      </p:sp>
      <p:pic>
        <p:nvPicPr>
          <p:cNvPr id="67" name="Shape 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18150" y="2991162"/>
            <a:ext cx="1918224" cy="1438683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/>
        </p:nvSpPr>
        <p:spPr>
          <a:xfrm>
            <a:off x="4671371" y="2724965"/>
            <a:ext cx="2348100" cy="52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/>
              <a:t>Variație intra-clasă</a:t>
            </a:r>
            <a:endParaRPr lang="en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Shape 994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 smtClean="0">
                <a:solidFill>
                  <a:srgbClr val="0000FF"/>
                </a:solidFill>
              </a:rPr>
              <a:t>gradient</a:t>
            </a:r>
            <a:r>
              <a:rPr lang="en-US" sz="2400" b="1" dirty="0" err="1" smtClean="0">
                <a:solidFill>
                  <a:srgbClr val="0000FF"/>
                </a:solidFill>
              </a:rPr>
              <a:t>ul</a:t>
            </a:r>
            <a:r>
              <a:rPr lang="en" sz="2400" b="1" dirty="0" smtClean="0">
                <a:solidFill>
                  <a:srgbClr val="0000FF"/>
                </a:solidFill>
              </a:rPr>
              <a:t> </a:t>
            </a:r>
            <a:r>
              <a:rPr lang="en" sz="2400" b="1" dirty="0">
                <a:solidFill>
                  <a:srgbClr val="0000FF"/>
                </a:solidFill>
              </a:rPr>
              <a:t>dW: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[-2.5,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38761D"/>
                </a:solidFill>
              </a:rPr>
              <a:t>0.6</a:t>
            </a:r>
            <a:r>
              <a:rPr lang="en" sz="2400" dirty="0">
                <a:solidFill>
                  <a:srgbClr val="0000FF"/>
                </a:solidFill>
              </a:rPr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995" name="Shape 995"/>
          <p:cNvSpPr/>
          <p:nvPr/>
        </p:nvSpPr>
        <p:spPr>
          <a:xfrm>
            <a:off x="5678650" y="2319450"/>
            <a:ext cx="3394500" cy="1489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96" name="Shape 9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1400" y="3081450"/>
            <a:ext cx="2289975" cy="539525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997" name="Shape 997"/>
          <p:cNvCxnSpPr/>
          <p:nvPr/>
        </p:nvCxnSpPr>
        <p:spPr>
          <a:xfrm rot="10800000">
            <a:off x="7179100" y="1461124"/>
            <a:ext cx="354599" cy="71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98" name="Shape 998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 smtClean="0"/>
              <a:t>W</a:t>
            </a:r>
            <a:r>
              <a:rPr lang="en-US" sz="2400" b="1" dirty="0" smtClean="0"/>
              <a:t> actual</a:t>
            </a:r>
            <a:r>
              <a:rPr lang="en" sz="2400" b="1" dirty="0" smtClean="0"/>
              <a:t>:</a:t>
            </a:r>
            <a:endParaRPr lang="en" sz="2400" b="1" dirty="0"/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99" name="Shape 999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00" name="Shape 1000"/>
          <p:cNvSpPr txBox="1"/>
          <p:nvPr/>
        </p:nvSpPr>
        <p:spPr>
          <a:xfrm>
            <a:off x="2713369" y="37300"/>
            <a:ext cx="25414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 + h </a:t>
            </a:r>
            <a:r>
              <a:rPr lang="en" sz="2400" dirty="0" smtClean="0"/>
              <a:t>(dim</a:t>
            </a:r>
            <a:r>
              <a:rPr lang="en-US" sz="2400" dirty="0" smtClean="0"/>
              <a:t> 2</a:t>
            </a:r>
            <a:r>
              <a:rPr lang="en" sz="2400" dirty="0" smtClean="0"/>
              <a:t>)</a:t>
            </a:r>
            <a:r>
              <a:rPr lang="en" sz="2400" b="1" dirty="0" smtClean="0"/>
              <a:t>:</a:t>
            </a:r>
            <a:endParaRPr lang="en" sz="2400" b="1" dirty="0"/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</a:t>
            </a:r>
            <a:r>
              <a:rPr lang="en" sz="2400" dirty="0">
                <a:solidFill>
                  <a:schemeClr val="dk1"/>
                </a:solidFill>
              </a:rPr>
              <a:t> + </a:t>
            </a:r>
            <a:r>
              <a:rPr lang="en" sz="2400" b="1" dirty="0">
                <a:solidFill>
                  <a:schemeClr val="dk1"/>
                </a:solidFill>
              </a:rPr>
              <a:t>0.0001</a:t>
            </a:r>
            <a:r>
              <a:rPr lang="en" sz="2400" dirty="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1.25353</a:t>
            </a:r>
          </a:p>
        </p:txBody>
      </p:sp>
      <p:cxnSp>
        <p:nvCxnSpPr>
          <p:cNvPr id="1001" name="Shape 1001"/>
          <p:cNvCxnSpPr/>
          <p:nvPr/>
        </p:nvCxnSpPr>
        <p:spPr>
          <a:xfrm>
            <a:off x="54241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02" name="Shape 1002"/>
          <p:cNvSpPr txBox="1"/>
          <p:nvPr/>
        </p:nvSpPr>
        <p:spPr>
          <a:xfrm>
            <a:off x="5678650" y="2307800"/>
            <a:ext cx="3394500" cy="62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(</a:t>
            </a:r>
            <a:r>
              <a:rPr lang="en" sz="2000">
                <a:solidFill>
                  <a:srgbClr val="FF0000"/>
                </a:solidFill>
              </a:rPr>
              <a:t>1.25353</a:t>
            </a:r>
            <a:r>
              <a:rPr lang="en" sz="2000">
                <a:solidFill>
                  <a:srgbClr val="38761D"/>
                </a:solidFill>
              </a:rPr>
              <a:t> - </a:t>
            </a:r>
            <a:r>
              <a:rPr lang="en" sz="2000">
                <a:solidFill>
                  <a:srgbClr val="FF0000"/>
                </a:solidFill>
              </a:rPr>
              <a:t>1.25347</a:t>
            </a:r>
            <a:r>
              <a:rPr lang="en" sz="2000">
                <a:solidFill>
                  <a:srgbClr val="38761D"/>
                </a:solidFill>
              </a:rPr>
              <a:t>)/0.0001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= 0.6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377210" y="857652"/>
            <a:ext cx="8309796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>
              <a:buSzPct val="100000"/>
            </a:pPr>
            <a:r>
              <a:rPr lang="en" sz="2400" dirty="0" smtClean="0"/>
              <a:t>1) </a:t>
            </a:r>
            <a:r>
              <a:rPr lang="en-US" sz="2400" dirty="0" err="1"/>
              <a:t>M</a:t>
            </a:r>
            <a:r>
              <a:rPr lang="en-US" sz="2400" dirty="0" err="1" smtClean="0"/>
              <a:t>etoda</a:t>
            </a:r>
            <a:r>
              <a:rPr lang="en-US" sz="2400" dirty="0" smtClean="0"/>
              <a:t> </a:t>
            </a:r>
            <a:r>
              <a:rPr lang="en-US" sz="2400" dirty="0" err="1"/>
              <a:t>numerică</a:t>
            </a:r>
            <a:endParaRPr lang="en" sz="2400" dirty="0" smtClean="0"/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dirty="0" smtClean="0"/>
              <a:t>Alegem un h pozitiv aproape de 0 și folosim formula: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endParaRPr lang="en" sz="2400" dirty="0"/>
          </a:p>
          <a:p>
            <a:pPr marL="76200" lvl="0" rtl="0">
              <a:spcBef>
                <a:spcPts val="0"/>
              </a:spcBef>
              <a:buSzPct val="100000"/>
            </a:pPr>
            <a:endParaRPr lang="en" sz="2400" dirty="0" smtClean="0"/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 dirty="0" smtClean="0"/>
              <a:t>Obținem o valoare aproximativă</a:t>
            </a:r>
            <a:endParaRPr lang="en" sz="2400" dirty="0"/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 dirty="0" smtClean="0"/>
              <a:t>Foarte încet de calculat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endParaRPr lang="en" sz="2400" dirty="0"/>
          </a:p>
          <a:p>
            <a:pPr marL="76200" lvl="0">
              <a:buSzPct val="100000"/>
            </a:pPr>
            <a:r>
              <a:rPr lang="en" sz="2400" dirty="0" smtClean="0"/>
              <a:t>2) </a:t>
            </a:r>
            <a:r>
              <a:rPr lang="en-US" sz="2400" dirty="0" err="1" smtClean="0"/>
              <a:t>Metoda</a:t>
            </a:r>
            <a:r>
              <a:rPr lang="en-US" sz="2400" dirty="0" smtClean="0"/>
              <a:t> </a:t>
            </a:r>
            <a:r>
              <a:rPr lang="en-US" sz="2400" dirty="0" err="1" smtClean="0"/>
              <a:t>analitică</a:t>
            </a:r>
            <a:endParaRPr lang="en-US" sz="2400" dirty="0"/>
          </a:p>
          <a:p>
            <a:pPr marL="76200">
              <a:buSzPct val="100000"/>
            </a:pPr>
            <a:r>
              <a:rPr lang="en" sz="2400" dirty="0"/>
              <a:t>Folosim analiza numerică pentru a determina formula gradientului în funcție </a:t>
            </a:r>
            <a:r>
              <a:rPr lang="en" sz="2400" dirty="0" smtClean="0"/>
              <a:t>X </a:t>
            </a:r>
            <a:r>
              <a:rPr lang="en" sz="2400" dirty="0"/>
              <a:t>și W</a:t>
            </a:r>
          </a:p>
          <a:p>
            <a:pPr marL="76200" lvl="0">
              <a:buSzPct val="100000"/>
            </a:pPr>
            <a:endParaRPr lang="en" sz="2400" dirty="0"/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 smtClean="0"/>
              <a:t>Evaluarea</a:t>
            </a:r>
            <a:r>
              <a:rPr lang="en-US" sz="3000" dirty="0" smtClean="0"/>
              <a:t> </a:t>
            </a:r>
            <a:r>
              <a:rPr lang="en-US" sz="3000" dirty="0" err="1" smtClean="0"/>
              <a:t>gradientului</a:t>
            </a:r>
            <a:endParaRPr lang="en" sz="3000" dirty="0"/>
          </a:p>
        </p:txBody>
      </p:sp>
      <p:pic>
        <p:nvPicPr>
          <p:cNvPr id="1041" name="Shape 10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7618" y="1704773"/>
            <a:ext cx="3248273" cy="76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377210" y="857652"/>
            <a:ext cx="8309796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>
              <a:buSzPct val="100000"/>
            </a:pPr>
            <a:r>
              <a:rPr lang="mr-IN" sz="2400" dirty="0">
                <a:solidFill>
                  <a:srgbClr val="0000FF"/>
                </a:solidFill>
                <a:latin typeface="Courier"/>
                <a:cs typeface="Courier"/>
              </a:rPr>
              <a:t>function</a:t>
            </a:r>
            <a:r>
              <a:rPr lang="mr-IN" sz="2400" dirty="0">
                <a:latin typeface="Courier"/>
                <a:cs typeface="Courier"/>
              </a:rPr>
              <a:t> [y] = f(x</a:t>
            </a:r>
            <a:r>
              <a:rPr lang="mr-IN" sz="2400" dirty="0" smtClean="0">
                <a:latin typeface="Courier"/>
                <a:cs typeface="Courier"/>
              </a:rPr>
              <a:t>)</a:t>
            </a:r>
            <a:endParaRPr lang="mr-IN" sz="2400" dirty="0">
              <a:latin typeface="Courier"/>
              <a:cs typeface="Courier"/>
            </a:endParaRPr>
          </a:p>
          <a:p>
            <a:pPr marL="76200" lvl="0">
              <a:buSzPct val="100000"/>
            </a:pPr>
            <a:r>
              <a:rPr lang="mr-IN" sz="2400" dirty="0">
                <a:latin typeface="Courier"/>
                <a:cs typeface="Courier"/>
              </a:rPr>
              <a:t>y = 0.5 * x.^4 - 2 * x.^2 + x + 5;</a:t>
            </a:r>
          </a:p>
          <a:p>
            <a:pPr marL="76200" lvl="0">
              <a:buSzPct val="100000"/>
            </a:pP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e</a:t>
            </a:r>
            <a:r>
              <a:rPr lang="mr-IN" sz="2400" dirty="0" smtClean="0">
                <a:solidFill>
                  <a:srgbClr val="0000FF"/>
                </a:solidFill>
                <a:latin typeface="Courier"/>
                <a:cs typeface="Courier"/>
              </a:rPr>
              <a:t>nd</a:t>
            </a:r>
            <a:endParaRPr lang="en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pPr marL="76200" lvl="0">
              <a:buSzPct val="100000"/>
            </a:pPr>
            <a:r>
              <a:rPr lang="en" sz="2400" dirty="0" smtClean="0">
                <a:solidFill>
                  <a:srgbClr val="008000"/>
                </a:solidFill>
                <a:latin typeface="Courier"/>
                <a:cs typeface="Courier"/>
              </a:rPr>
              <a:t>% 1) </a:t>
            </a:r>
            <a:r>
              <a:rPr lang="en-US" sz="2400" dirty="0" err="1" smtClean="0">
                <a:solidFill>
                  <a:srgbClr val="008000"/>
                </a:solidFill>
                <a:latin typeface="Courier"/>
                <a:cs typeface="Courier"/>
              </a:rPr>
              <a:t>Metoda</a:t>
            </a:r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solidFill>
                  <a:srgbClr val="008000"/>
                </a:solidFill>
                <a:latin typeface="Courier"/>
                <a:cs typeface="Courier"/>
              </a:rPr>
              <a:t>numerică</a:t>
            </a:r>
            <a:endParaRPr lang="en-US" sz="24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pPr marL="76200" lvl="0">
              <a:buSzPct val="100000"/>
            </a:pPr>
            <a:r>
              <a:rPr lang="en-US" sz="2400" dirty="0">
                <a:latin typeface="Courier"/>
                <a:cs typeface="Courier"/>
              </a:rPr>
              <a:t>h</a:t>
            </a:r>
            <a:r>
              <a:rPr lang="en-US" sz="2400" dirty="0" smtClean="0">
                <a:latin typeface="Courier"/>
                <a:cs typeface="Courier"/>
              </a:rPr>
              <a:t> = 0.001;</a:t>
            </a:r>
            <a:endParaRPr lang="en" sz="2400" dirty="0" smtClean="0">
              <a:latin typeface="Courier"/>
              <a:cs typeface="Courier"/>
            </a:endParaRPr>
          </a:p>
          <a:p>
            <a:pPr marL="76200" lvl="0">
              <a:buSzPct val="100000"/>
            </a:pPr>
            <a:r>
              <a:rPr lang="mr-IN" sz="2400" dirty="0">
                <a:latin typeface="Courier"/>
                <a:cs typeface="Courier"/>
              </a:rPr>
              <a:t>gradient = (f(</a:t>
            </a:r>
            <a:r>
              <a:rPr lang="mr-IN" sz="2400" dirty="0" smtClean="0">
                <a:latin typeface="Courier"/>
                <a:cs typeface="Courier"/>
              </a:rPr>
              <a:t>x </a:t>
            </a:r>
            <a:r>
              <a:rPr lang="mr-IN" sz="2400" dirty="0">
                <a:latin typeface="Courier"/>
                <a:cs typeface="Courier"/>
              </a:rPr>
              <a:t>+ h) - f(</a:t>
            </a:r>
            <a:r>
              <a:rPr lang="mr-IN" sz="2400" dirty="0" smtClean="0">
                <a:latin typeface="Courier"/>
                <a:cs typeface="Courier"/>
              </a:rPr>
              <a:t>x)</a:t>
            </a:r>
            <a:r>
              <a:rPr lang="mr-IN" sz="2400" dirty="0">
                <a:latin typeface="Courier"/>
                <a:cs typeface="Courier"/>
              </a:rPr>
              <a:t>) / h;</a:t>
            </a:r>
            <a:endParaRPr lang="en" sz="2400" dirty="0">
              <a:latin typeface="Courier"/>
              <a:cs typeface="Courier"/>
            </a:endParaRPr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dirty="0" smtClean="0">
                <a:solidFill>
                  <a:srgbClr val="008000"/>
                </a:solidFill>
                <a:latin typeface="Courier"/>
                <a:cs typeface="Courier"/>
              </a:rPr>
              <a:t>% 2) </a:t>
            </a:r>
            <a:r>
              <a:rPr lang="en-US" sz="2400" dirty="0" err="1" smtClean="0">
                <a:solidFill>
                  <a:srgbClr val="008000"/>
                </a:solidFill>
                <a:latin typeface="Courier"/>
                <a:cs typeface="Courier"/>
              </a:rPr>
              <a:t>Metoda</a:t>
            </a:r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solidFill>
                  <a:srgbClr val="008000"/>
                </a:solidFill>
                <a:latin typeface="Courier"/>
                <a:cs typeface="Courier"/>
              </a:rPr>
              <a:t>analitică</a:t>
            </a:r>
            <a:endParaRPr lang="en-US" sz="2400" dirty="0">
              <a:solidFill>
                <a:srgbClr val="008000"/>
              </a:solidFill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mr-IN" sz="2400" dirty="0">
                <a:solidFill>
                  <a:srgbClr val="0000FF"/>
                </a:solidFill>
                <a:latin typeface="Courier"/>
                <a:cs typeface="Courier"/>
              </a:rPr>
              <a:t>function</a:t>
            </a:r>
            <a:r>
              <a:rPr lang="mr-IN" sz="2400" dirty="0">
                <a:latin typeface="Courier"/>
                <a:cs typeface="Courier"/>
              </a:rPr>
              <a:t> [y] = f_prime(x</a:t>
            </a:r>
            <a:r>
              <a:rPr lang="mr-IN" sz="2400" dirty="0" smtClean="0">
                <a:latin typeface="Courier"/>
                <a:cs typeface="Courier"/>
              </a:rPr>
              <a:t>)</a:t>
            </a:r>
            <a:endParaRPr lang="mr-IN" sz="24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mr-IN" sz="2400" dirty="0">
                <a:latin typeface="Courier"/>
                <a:cs typeface="Courier"/>
              </a:rPr>
              <a:t>y = 2 * x.^3 - 4 * x + 1;</a:t>
            </a:r>
          </a:p>
          <a:p>
            <a:pPr marL="76200">
              <a:buSzPct val="100000"/>
            </a:pP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e</a:t>
            </a:r>
            <a:r>
              <a:rPr lang="mr-IN" sz="2400" dirty="0" smtClean="0">
                <a:solidFill>
                  <a:srgbClr val="0000FF"/>
                </a:solidFill>
                <a:latin typeface="Courier"/>
                <a:cs typeface="Courier"/>
              </a:rPr>
              <a:t>nd</a:t>
            </a:r>
          </a:p>
          <a:p>
            <a:pPr marL="76200">
              <a:buSzPct val="100000"/>
            </a:pPr>
            <a:r>
              <a:rPr lang="en-US" sz="2400" dirty="0">
                <a:latin typeface="Courier"/>
                <a:cs typeface="Courier"/>
              </a:rPr>
              <a:t>gradient = </a:t>
            </a:r>
            <a:r>
              <a:rPr lang="en-US" sz="2400" dirty="0" err="1">
                <a:latin typeface="Courier"/>
                <a:cs typeface="Courier"/>
              </a:rPr>
              <a:t>f_prime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 smtClean="0">
                <a:latin typeface="Courier"/>
                <a:cs typeface="Courier"/>
              </a:rPr>
              <a:t>x)</a:t>
            </a:r>
            <a:r>
              <a:rPr lang="en-US" sz="2400" dirty="0">
                <a:latin typeface="Courier"/>
                <a:cs typeface="Courier"/>
              </a:rPr>
              <a:t>;</a:t>
            </a:r>
            <a:endParaRPr lang="mr-IN" sz="2400" dirty="0" smtClean="0">
              <a:latin typeface="Courier"/>
              <a:cs typeface="Courier"/>
            </a:endParaRPr>
          </a:p>
          <a:p>
            <a:pPr marL="76200">
              <a:buSzPct val="100000"/>
            </a:pPr>
            <a:endParaRPr lang="en" sz="2400" dirty="0"/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 smtClean="0"/>
              <a:t>Evaluarea</a:t>
            </a:r>
            <a:r>
              <a:rPr lang="en-US" sz="3000" dirty="0" smtClean="0"/>
              <a:t> </a:t>
            </a:r>
            <a:r>
              <a:rPr lang="en-US" sz="3000" dirty="0" err="1" smtClean="0"/>
              <a:t>gradientului</a:t>
            </a:r>
            <a:r>
              <a:rPr lang="en-US" sz="3000" dirty="0" smtClean="0"/>
              <a:t> (MATLAB)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378368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Shape 1098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 smtClean="0">
                <a:solidFill>
                  <a:srgbClr val="0000FF"/>
                </a:solidFill>
              </a:rPr>
              <a:t>gradientul </a:t>
            </a:r>
            <a:r>
              <a:rPr lang="en" sz="2400" b="1" dirty="0">
                <a:solidFill>
                  <a:srgbClr val="0000FF"/>
                </a:solidFill>
              </a:rPr>
              <a:t>dW: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[-2.5,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0.6,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0,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0.2,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0.7,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-0.5,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1.1,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1.3,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-2.1,…]</a:t>
            </a:r>
          </a:p>
        </p:txBody>
      </p:sp>
      <p:sp>
        <p:nvSpPr>
          <p:cNvPr id="1099" name="Shape 1099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 smtClean="0"/>
              <a:t>W actual:</a:t>
            </a:r>
            <a:endParaRPr lang="en" sz="2400" b="1" dirty="0"/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1100" name="Shape 1100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01" name="Shape 1101"/>
          <p:cNvSpPr txBox="1"/>
          <p:nvPr/>
        </p:nvSpPr>
        <p:spPr>
          <a:xfrm>
            <a:off x="2827024" y="1511840"/>
            <a:ext cx="3073863" cy="26239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dW = ...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0000FF"/>
                </a:solidFill>
              </a:rPr>
              <a:t>(o funcție de x și </a:t>
            </a:r>
            <a:r>
              <a:rPr lang="en" sz="2400" dirty="0">
                <a:solidFill>
                  <a:srgbClr val="0000FF"/>
                </a:solidFill>
              </a:rPr>
              <a:t>W)</a:t>
            </a:r>
          </a:p>
        </p:txBody>
      </p:sp>
      <p:cxnSp>
        <p:nvCxnSpPr>
          <p:cNvPr id="1102" name="Shape 1102"/>
          <p:cNvCxnSpPr/>
          <p:nvPr/>
        </p:nvCxnSpPr>
        <p:spPr>
          <a:xfrm>
            <a:off x="4036425" y="2454475"/>
            <a:ext cx="2227500" cy="574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Shape 1108"/>
          <p:cNvSpPr txBox="1"/>
          <p:nvPr/>
        </p:nvSpPr>
        <p:spPr>
          <a:xfrm>
            <a:off x="381725" y="425100"/>
            <a:ext cx="8189699" cy="380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Î</a:t>
            </a:r>
            <a:r>
              <a:rPr lang="en" sz="3000" dirty="0" smtClean="0"/>
              <a:t>n concluzie:</a:t>
            </a:r>
            <a:endParaRPr lang="en" sz="30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 smtClean="0"/>
              <a:t>Gradientul numeric: aproximativ, încet, ușor de scris</a:t>
            </a:r>
            <a:endParaRPr lang="en"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marL="457200" lvl="0" indent="-342900">
              <a:buSzPct val="100000"/>
              <a:buChar char="-"/>
            </a:pPr>
            <a:r>
              <a:rPr lang="en" sz="1800" dirty="0"/>
              <a:t>Gradientul </a:t>
            </a:r>
            <a:r>
              <a:rPr lang="en" sz="1800" dirty="0" smtClean="0"/>
              <a:t>analitic: </a:t>
            </a:r>
            <a:r>
              <a:rPr lang="en" sz="1800" dirty="0"/>
              <a:t>exact, </a:t>
            </a:r>
            <a:r>
              <a:rPr lang="en" sz="1800" dirty="0" smtClean="0"/>
              <a:t>rapid, înclinat spre greșeli</a:t>
            </a:r>
            <a:endParaRPr lang="en"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=&gt;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/>
            <a:r>
              <a:rPr lang="en" sz="2400" u="sng" dirty="0"/>
              <a:t>Î</a:t>
            </a:r>
            <a:r>
              <a:rPr lang="en" sz="2400" u="sng" dirty="0" smtClean="0"/>
              <a:t>n practică:</a:t>
            </a:r>
            <a:r>
              <a:rPr lang="en" sz="2400" dirty="0" smtClean="0"/>
              <a:t> Folosim </a:t>
            </a:r>
            <a:r>
              <a:rPr lang="en" sz="2400" dirty="0"/>
              <a:t>întotdeauna </a:t>
            </a:r>
            <a:r>
              <a:rPr lang="en" sz="2400" dirty="0" smtClean="0"/>
              <a:t>gradientul analitic, dar verificăm implementarea </a:t>
            </a:r>
            <a:r>
              <a:rPr lang="en" sz="2400" dirty="0"/>
              <a:t>cu </a:t>
            </a:r>
            <a:r>
              <a:rPr lang="en" sz="2400" dirty="0" smtClean="0"/>
              <a:t>gradientul numeric. Acest proces se numește </a:t>
            </a:r>
            <a:r>
              <a:rPr lang="en" sz="2400" b="1" dirty="0" smtClean="0"/>
              <a:t>verificarea gradientului (gradient checking)</a:t>
            </a:r>
            <a:endParaRPr lang="en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377210" y="857652"/>
            <a:ext cx="8475600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>
              <a:buSzPct val="100000"/>
            </a:pPr>
            <a:r>
              <a:rPr lang="en" sz="2200" dirty="0">
                <a:solidFill>
                  <a:srgbClr val="0000FF"/>
                </a:solidFill>
                <a:latin typeface="Courier"/>
                <a:cs typeface="Courier"/>
              </a:rPr>
              <a:t>f</a:t>
            </a:r>
            <a:r>
              <a:rPr lang="en" sz="2200" dirty="0" smtClean="0">
                <a:solidFill>
                  <a:srgbClr val="0000FF"/>
                </a:solidFill>
                <a:latin typeface="Courier"/>
                <a:cs typeface="Courier"/>
              </a:rPr>
              <a:t>unction</a:t>
            </a:r>
            <a:r>
              <a:rPr lang="en" sz="2200" dirty="0" smtClean="0">
                <a:latin typeface="Courier"/>
                <a:cs typeface="Courier"/>
              </a:rPr>
              <a:t> [W] = GD(W0, X, goal, learningRate)</a:t>
            </a:r>
          </a:p>
          <a:p>
            <a:pPr marL="76200">
              <a:buSzPct val="100000"/>
            </a:pPr>
            <a:r>
              <a:rPr lang="en" sz="2200" dirty="0" smtClean="0">
                <a:latin typeface="Courier"/>
                <a:cs typeface="Courier"/>
              </a:rPr>
              <a:t>perfGoalNotMet = </a:t>
            </a:r>
            <a:r>
              <a:rPr lang="en" sz="2200" dirty="0">
                <a:latin typeface="Courier"/>
                <a:cs typeface="Courier"/>
              </a:rPr>
              <a:t>true</a:t>
            </a:r>
            <a:r>
              <a:rPr lang="en" sz="2200" dirty="0" smtClean="0">
                <a:latin typeface="Courier"/>
                <a:cs typeface="Courier"/>
              </a:rPr>
              <a:t>;</a:t>
            </a:r>
          </a:p>
          <a:p>
            <a:pPr marL="76200">
              <a:buSzPct val="100000"/>
            </a:pPr>
            <a:r>
              <a:rPr lang="en" sz="2200" dirty="0" smtClean="0">
                <a:latin typeface="Courier"/>
                <a:cs typeface="Courier"/>
              </a:rPr>
              <a:t>W = W0;</a:t>
            </a:r>
          </a:p>
          <a:p>
            <a:pPr marL="76200">
              <a:buSzPct val="100000"/>
            </a:pPr>
            <a:endParaRPr lang="en" sz="22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2200" dirty="0">
                <a:solidFill>
                  <a:srgbClr val="0000FF"/>
                </a:solidFill>
                <a:latin typeface="Courier"/>
                <a:cs typeface="Courier"/>
              </a:rPr>
              <a:t>while</a:t>
            </a:r>
            <a:r>
              <a:rPr lang="en" sz="2200" dirty="0">
                <a:latin typeface="Courier"/>
                <a:cs typeface="Courier"/>
              </a:rPr>
              <a:t> </a:t>
            </a:r>
            <a:r>
              <a:rPr lang="en" sz="2200" dirty="0" smtClean="0">
                <a:latin typeface="Courier"/>
                <a:cs typeface="Courier"/>
              </a:rPr>
              <a:t>perfGoalNotMet</a:t>
            </a:r>
          </a:p>
          <a:p>
            <a:pPr marL="76200">
              <a:buSzPct val="100000"/>
            </a:pPr>
            <a:endParaRPr lang="en" sz="22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2200" dirty="0" smtClean="0">
                <a:latin typeface="Courier"/>
                <a:cs typeface="Courier"/>
              </a:rPr>
              <a:t>	gradient = eval_gradient(@loss, X, W);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</a:t>
            </a:r>
            <a:r>
              <a:rPr lang="en" sz="2200" dirty="0" smtClean="0">
                <a:latin typeface="Courier"/>
                <a:cs typeface="Courier"/>
              </a:rPr>
              <a:t>    W_old = W;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	</a:t>
            </a:r>
            <a:r>
              <a:rPr lang="en" sz="2200" dirty="0" smtClean="0">
                <a:latin typeface="Courier"/>
                <a:cs typeface="Courier"/>
              </a:rPr>
              <a:t>W = W </a:t>
            </a:r>
            <a:r>
              <a:rPr lang="mr-IN" sz="2200" dirty="0" smtClean="0">
                <a:latin typeface="Courier"/>
                <a:cs typeface="Courier"/>
              </a:rPr>
              <a:t>–</a:t>
            </a:r>
            <a:r>
              <a:rPr lang="en" sz="2200" dirty="0" smtClean="0">
                <a:latin typeface="Courier"/>
                <a:cs typeface="Courier"/>
              </a:rPr>
              <a:t> learningRate * gradient;</a:t>
            </a:r>
          </a:p>
          <a:p>
            <a:pPr marL="76200">
              <a:buSzPct val="100000"/>
            </a:pPr>
            <a:r>
              <a:rPr lang="en" sz="2200" dirty="0" smtClean="0">
                <a:latin typeface="Courier"/>
                <a:cs typeface="Courier"/>
              </a:rPr>
              <a:t>	perfGoalNotMet = sum(abs(W </a:t>
            </a:r>
            <a:r>
              <a:rPr lang="en" sz="2200" dirty="0">
                <a:latin typeface="Courier"/>
                <a:cs typeface="Courier"/>
              </a:rPr>
              <a:t>- </a:t>
            </a:r>
            <a:r>
              <a:rPr lang="en" sz="2200" dirty="0" smtClean="0">
                <a:latin typeface="Courier"/>
                <a:cs typeface="Courier"/>
              </a:rPr>
              <a:t>W_old)) </a:t>
            </a:r>
            <a:r>
              <a:rPr lang="en" sz="2200" dirty="0">
                <a:latin typeface="Courier"/>
                <a:cs typeface="Courier"/>
              </a:rPr>
              <a:t>&gt; goal</a:t>
            </a:r>
            <a:r>
              <a:rPr lang="en" sz="2200" dirty="0" smtClean="0">
                <a:latin typeface="Courier"/>
                <a:cs typeface="Courier"/>
              </a:rPr>
              <a:t>;</a:t>
            </a:r>
          </a:p>
          <a:p>
            <a:pPr marL="76200">
              <a:buSzPct val="100000"/>
            </a:pPr>
            <a:r>
              <a:rPr lang="en" sz="2200" dirty="0" smtClean="0">
                <a:solidFill>
                  <a:srgbClr val="0000FF"/>
                </a:solidFill>
                <a:latin typeface="Courier"/>
                <a:cs typeface="Courier"/>
              </a:rPr>
              <a:t>end</a:t>
            </a:r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 smtClean="0"/>
              <a:t>Algorimtul</a:t>
            </a:r>
            <a:r>
              <a:rPr lang="en-US" sz="3000" dirty="0" smtClean="0"/>
              <a:t> </a:t>
            </a:r>
            <a:r>
              <a:rPr lang="en-US" sz="3000" dirty="0" err="1" smtClean="0"/>
              <a:t>coborârii</a:t>
            </a:r>
            <a:r>
              <a:rPr lang="en-US" sz="3000" dirty="0" smtClean="0"/>
              <a:t> </a:t>
            </a:r>
            <a:r>
              <a:rPr lang="en-US" sz="3000" dirty="0" err="1" smtClean="0"/>
              <a:t>pe</a:t>
            </a:r>
            <a:r>
              <a:rPr lang="en-US" sz="3000" dirty="0" smtClean="0"/>
              <a:t> gradient (MATLAB)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420155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Shape 1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0387" y="675450"/>
            <a:ext cx="2943225" cy="2914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2" name="Shape 1122"/>
          <p:cNvCxnSpPr/>
          <p:nvPr/>
        </p:nvCxnSpPr>
        <p:spPr>
          <a:xfrm rot="10800000">
            <a:off x="5104624" y="3254650"/>
            <a:ext cx="17340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3" name="Shape 1123"/>
          <p:cNvSpPr txBox="1"/>
          <p:nvPr/>
        </p:nvSpPr>
        <p:spPr>
          <a:xfrm>
            <a:off x="6974225" y="3148100"/>
            <a:ext cx="189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W actual</a:t>
            </a:r>
            <a:endParaRPr lang="en" sz="2400" dirty="0"/>
          </a:p>
        </p:txBody>
      </p:sp>
      <p:cxnSp>
        <p:nvCxnSpPr>
          <p:cNvPr id="1124" name="Shape 1124"/>
          <p:cNvCxnSpPr/>
          <p:nvPr/>
        </p:nvCxnSpPr>
        <p:spPr>
          <a:xfrm rot="10800000" flipH="1">
            <a:off x="1491700" y="3177024"/>
            <a:ext cx="3012599" cy="6588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5" name="Shape 1125"/>
          <p:cNvSpPr txBox="1"/>
          <p:nvPr/>
        </p:nvSpPr>
        <p:spPr>
          <a:xfrm>
            <a:off x="184050" y="3864900"/>
            <a:ext cx="49691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d</a:t>
            </a:r>
            <a:r>
              <a:rPr lang="en" sz="2400" dirty="0" smtClean="0"/>
              <a:t>irecția negativă a gradientului</a:t>
            </a:r>
            <a:endParaRPr lang="en" sz="2400" dirty="0"/>
          </a:p>
        </p:txBody>
      </p:sp>
      <p:cxnSp>
        <p:nvCxnSpPr>
          <p:cNvPr id="1126" name="Shape 1126"/>
          <p:cNvCxnSpPr/>
          <p:nvPr/>
        </p:nvCxnSpPr>
        <p:spPr>
          <a:xfrm>
            <a:off x="3100025" y="3703000"/>
            <a:ext cx="33056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7" name="Shape 1127"/>
          <p:cNvSpPr txBox="1"/>
          <p:nvPr/>
        </p:nvSpPr>
        <p:spPr>
          <a:xfrm>
            <a:off x="5852450" y="3642825"/>
            <a:ext cx="936299" cy="30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W_1</a:t>
            </a:r>
          </a:p>
        </p:txBody>
      </p:sp>
      <p:cxnSp>
        <p:nvCxnSpPr>
          <p:cNvPr id="1128" name="Shape 1128"/>
          <p:cNvCxnSpPr/>
          <p:nvPr/>
        </p:nvCxnSpPr>
        <p:spPr>
          <a:xfrm rot="10800000">
            <a:off x="3032500" y="489399"/>
            <a:ext cx="0" cy="3213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9" name="Shape 1129"/>
          <p:cNvSpPr txBox="1"/>
          <p:nvPr/>
        </p:nvSpPr>
        <p:spPr>
          <a:xfrm>
            <a:off x="2259300" y="340500"/>
            <a:ext cx="936299" cy="30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W_2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 txBox="1"/>
          <p:nvPr/>
        </p:nvSpPr>
        <p:spPr>
          <a:xfrm>
            <a:off x="503185" y="154975"/>
            <a:ext cx="8041500" cy="67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 smtClean="0"/>
              <a:t>Coborârea pe gradient cu mini-batch</a:t>
            </a:r>
            <a:endParaRPr lang="en" sz="3600" dirty="0"/>
          </a:p>
        </p:txBody>
      </p:sp>
      <p:sp>
        <p:nvSpPr>
          <p:cNvPr id="1136" name="Shape 1136"/>
          <p:cNvSpPr txBox="1"/>
          <p:nvPr/>
        </p:nvSpPr>
        <p:spPr>
          <a:xfrm>
            <a:off x="233271" y="997675"/>
            <a:ext cx="8691497" cy="352921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114300" lvl="0" rtl="0">
              <a:spcBef>
                <a:spcPts val="0"/>
              </a:spcBef>
              <a:buSzPct val="100000"/>
            </a:pPr>
            <a:r>
              <a:rPr lang="en" sz="1800" dirty="0" smtClean="0"/>
              <a:t>Utilizăm doar o mică parte a mulțimii de antrenare pentru a calcula gradientul:</a:t>
            </a:r>
          </a:p>
          <a:p>
            <a:pPr marL="114300" lvl="0" rtl="0">
              <a:spcBef>
                <a:spcPts val="0"/>
              </a:spcBef>
              <a:buSzPct val="100000"/>
            </a:pPr>
            <a:endParaRPr lang="en" sz="1800" dirty="0" smtClean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1800" dirty="0" smtClean="0">
                <a:solidFill>
                  <a:schemeClr val="tx1"/>
                </a:solidFill>
                <a:latin typeface="Courier"/>
                <a:cs typeface="Courier"/>
              </a:rPr>
              <a:t>. . .</a:t>
            </a:r>
          </a:p>
          <a:p>
            <a:pPr marL="76200">
              <a:buSzPct val="100000"/>
            </a:pPr>
            <a:r>
              <a:rPr lang="en" sz="1800" dirty="0" smtClean="0">
                <a:solidFill>
                  <a:srgbClr val="0000FF"/>
                </a:solidFill>
                <a:latin typeface="Courier"/>
                <a:cs typeface="Courier"/>
              </a:rPr>
              <a:t>while</a:t>
            </a:r>
            <a:r>
              <a:rPr lang="en" sz="1800" dirty="0" smtClean="0">
                <a:latin typeface="Courier"/>
                <a:cs typeface="Courier"/>
              </a:rPr>
              <a:t> </a:t>
            </a:r>
            <a:r>
              <a:rPr lang="en" sz="1800" dirty="0">
                <a:latin typeface="Courier"/>
                <a:cs typeface="Courier"/>
              </a:rPr>
              <a:t>perfGoalNotMet</a:t>
            </a:r>
          </a:p>
          <a:p>
            <a:pPr marL="76200">
              <a:buSzPct val="100000"/>
            </a:pPr>
            <a:endParaRPr lang="en" sz="1800" dirty="0" smtClean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1800" dirty="0">
                <a:latin typeface="Courier"/>
                <a:cs typeface="Courier"/>
              </a:rPr>
              <a:t>	</a:t>
            </a:r>
            <a:r>
              <a:rPr lang="en" sz="1800" dirty="0" smtClean="0">
                <a:latin typeface="Courier"/>
                <a:cs typeface="Courier"/>
              </a:rPr>
              <a:t>X_batch = select_random_subsample(X);</a:t>
            </a:r>
            <a:endParaRPr lang="en" sz="18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1800" dirty="0">
                <a:latin typeface="Courier"/>
                <a:cs typeface="Courier"/>
              </a:rPr>
              <a:t>	gradient = eval_gradient(@loss, </a:t>
            </a:r>
            <a:r>
              <a:rPr lang="en" sz="1800" dirty="0" smtClean="0">
                <a:latin typeface="Courier"/>
                <a:cs typeface="Courier"/>
              </a:rPr>
              <a:t>X_batch, </a:t>
            </a:r>
            <a:r>
              <a:rPr lang="en" sz="1800" dirty="0">
                <a:latin typeface="Courier"/>
                <a:cs typeface="Courier"/>
              </a:rPr>
              <a:t>W</a:t>
            </a:r>
            <a:r>
              <a:rPr lang="en" sz="1800" dirty="0" smtClean="0">
                <a:latin typeface="Courier"/>
                <a:cs typeface="Courier"/>
              </a:rPr>
              <a:t>);</a:t>
            </a:r>
          </a:p>
          <a:p>
            <a:pPr marL="76200">
              <a:buSzPct val="100000"/>
            </a:pPr>
            <a:r>
              <a:rPr lang="en" sz="1800" dirty="0">
                <a:latin typeface="Courier"/>
                <a:cs typeface="Courier"/>
              </a:rPr>
              <a:t>	</a:t>
            </a:r>
            <a:r>
              <a:rPr lang="mr-IN" sz="1800" dirty="0" smtClean="0">
                <a:latin typeface="Courier"/>
                <a:cs typeface="Courier"/>
              </a:rPr>
              <a:t>. . . </a:t>
            </a:r>
            <a:endParaRPr lang="en" sz="1800" dirty="0">
              <a:latin typeface="Courier"/>
              <a:cs typeface="Courier"/>
            </a:endParaRPr>
          </a:p>
          <a:p>
            <a:pPr marL="114300" lvl="0" rtl="0">
              <a:spcBef>
                <a:spcPts val="0"/>
              </a:spcBef>
              <a:buSzPct val="100000"/>
            </a:pPr>
            <a:endParaRPr lang="en" sz="1800" dirty="0"/>
          </a:p>
          <a:p>
            <a:pPr marL="114300" lvl="0" rtl="0">
              <a:spcBef>
                <a:spcPts val="0"/>
              </a:spcBef>
              <a:buSzPct val="100000"/>
            </a:pPr>
            <a:endParaRPr lang="en" sz="1800" dirty="0"/>
          </a:p>
        </p:txBody>
      </p:sp>
      <p:sp>
        <p:nvSpPr>
          <p:cNvPr id="1138" name="Shape 1138"/>
          <p:cNvSpPr txBox="1"/>
          <p:nvPr/>
        </p:nvSpPr>
        <p:spPr>
          <a:xfrm>
            <a:off x="339025" y="3636925"/>
            <a:ext cx="8317914" cy="889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/>
              <a:t>Mărimea mini-batch-ului este de obicei formată din 64/128/256 exemple</a:t>
            </a:r>
            <a:endParaRPr lang="en"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e.g. </a:t>
            </a:r>
            <a:r>
              <a:rPr lang="en" sz="1800" dirty="0" smtClean="0"/>
              <a:t>AlexNet (Krizhevsky </a:t>
            </a:r>
            <a:r>
              <a:rPr lang="en" sz="1800" dirty="0"/>
              <a:t>ILSVRC </a:t>
            </a:r>
            <a:r>
              <a:rPr lang="en" sz="1800" dirty="0" smtClean="0"/>
              <a:t>ConvNet) folosește 256 exemple</a:t>
            </a:r>
            <a:endParaRPr lang="en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Shape 1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225" y="554896"/>
            <a:ext cx="4405500" cy="352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Shape 1145"/>
          <p:cNvSpPr txBox="1"/>
          <p:nvPr/>
        </p:nvSpPr>
        <p:spPr>
          <a:xfrm>
            <a:off x="4816750" y="659725"/>
            <a:ext cx="4164000" cy="341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/>
              <a:t>Exemplu de progres al optimizării în timpul antrenării unei rețele neuronale. </a:t>
            </a:r>
            <a:endParaRPr lang="en"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 smtClean="0"/>
              <a:t>(Funcția de pierdere calculată pe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 smtClean="0"/>
              <a:t>mini-batch-uri scade în timp)</a:t>
            </a:r>
            <a:endParaRPr lang="en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1" name="Shape 1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662" y="291625"/>
            <a:ext cx="4371975" cy="39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Shape 1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225" y="554896"/>
            <a:ext cx="4405500" cy="352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Shape 1153"/>
          <p:cNvSpPr txBox="1"/>
          <p:nvPr/>
        </p:nvSpPr>
        <p:spPr>
          <a:xfrm>
            <a:off x="4757676" y="-60175"/>
            <a:ext cx="4115256" cy="411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/>
              <a:t>Efectele ratei de învățare</a:t>
            </a:r>
            <a:endParaRPr lang="en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/>
        </p:nvSpPr>
        <p:spPr>
          <a:xfrm>
            <a:off x="281100" y="72625"/>
            <a:ext cx="8515799" cy="79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sz="2400" dirty="0" err="1" smtClean="0"/>
              <a:t>Clasificator</a:t>
            </a:r>
            <a:r>
              <a:rPr lang="en-US" sz="2400" dirty="0" smtClean="0"/>
              <a:t> </a:t>
            </a:r>
            <a:r>
              <a:rPr lang="en-US" sz="2400" dirty="0" err="1" smtClean="0"/>
              <a:t>liniar</a:t>
            </a:r>
            <a:r>
              <a:rPr lang="en-US" sz="2400" dirty="0" smtClean="0"/>
              <a:t> </a:t>
            </a:r>
            <a:r>
              <a:rPr lang="en-US" sz="2400" dirty="0" err="1" smtClean="0"/>
              <a:t>pentru</a:t>
            </a:r>
            <a:r>
              <a:rPr lang="en-US" sz="2400" dirty="0" smtClean="0"/>
              <a:t> </a:t>
            </a:r>
            <a:r>
              <a:rPr lang="en-US" sz="2400" dirty="0" err="1" smtClean="0"/>
              <a:t>mai</a:t>
            </a:r>
            <a:r>
              <a:rPr lang="en-US" sz="2400" dirty="0" smtClean="0"/>
              <a:t> </a:t>
            </a:r>
            <a:r>
              <a:rPr lang="en-US" sz="2400" dirty="0" err="1" smtClean="0"/>
              <a:t>multe</a:t>
            </a:r>
            <a:r>
              <a:rPr lang="en-US" sz="2400" dirty="0" smtClean="0"/>
              <a:t> </a:t>
            </a:r>
            <a:r>
              <a:rPr lang="en-US" sz="2400" dirty="0" err="1" smtClean="0"/>
              <a:t>clase</a:t>
            </a:r>
            <a:endParaRPr lang="en" sz="2400" dirty="0"/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620" y="1033701"/>
            <a:ext cx="1009650" cy="1114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Shape 93"/>
          <p:cNvCxnSpPr/>
          <p:nvPr/>
        </p:nvCxnSpPr>
        <p:spPr>
          <a:xfrm>
            <a:off x="2447685" y="1820164"/>
            <a:ext cx="34280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4" name="Shape 94"/>
          <p:cNvSpPr txBox="1"/>
          <p:nvPr/>
        </p:nvSpPr>
        <p:spPr>
          <a:xfrm>
            <a:off x="3539885" y="1197314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f(</a:t>
            </a:r>
            <a:r>
              <a:rPr lang="en" sz="3000" b="1">
                <a:solidFill>
                  <a:srgbClr val="0000FF"/>
                </a:solidFill>
              </a:rPr>
              <a:t>x</a:t>
            </a:r>
            <a:r>
              <a:rPr lang="en" sz="3000"/>
              <a:t>,</a:t>
            </a:r>
            <a:r>
              <a:rPr lang="en" sz="3000" b="1">
                <a:solidFill>
                  <a:srgbClr val="FF0000"/>
                </a:solidFill>
              </a:rPr>
              <a:t>W</a:t>
            </a:r>
            <a:r>
              <a:rPr lang="en" sz="3000"/>
              <a:t>)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2514148" y="837814"/>
            <a:ext cx="1713638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err="1" smtClean="0">
                <a:solidFill>
                  <a:srgbClr val="0000FF"/>
                </a:solidFill>
              </a:rPr>
              <a:t>histogramă</a:t>
            </a:r>
            <a:endParaRPr lang="en" sz="2400" dirty="0">
              <a:solidFill>
                <a:srgbClr val="0000FF"/>
              </a:solidFill>
            </a:endParaRPr>
          </a:p>
        </p:txBody>
      </p:sp>
      <p:sp>
        <p:nvSpPr>
          <p:cNvPr id="96" name="Shape 96"/>
          <p:cNvSpPr txBox="1"/>
          <p:nvPr/>
        </p:nvSpPr>
        <p:spPr>
          <a:xfrm>
            <a:off x="4121825" y="846453"/>
            <a:ext cx="1926000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FF0000"/>
                </a:solidFill>
              </a:rPr>
              <a:t>parametr</a:t>
            </a:r>
            <a:r>
              <a:rPr lang="en-US" sz="2400" dirty="0" err="1" smtClean="0">
                <a:solidFill>
                  <a:srgbClr val="FF0000"/>
                </a:solidFill>
              </a:rPr>
              <a:t>i</a:t>
            </a:r>
            <a:endParaRPr lang="en" sz="2400" dirty="0">
              <a:solidFill>
                <a:srgbClr val="FF0000"/>
              </a:solidFill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6085120" y="1192013"/>
            <a:ext cx="2662199" cy="90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N</a:t>
            </a:r>
            <a:r>
              <a:rPr lang="en" sz="1800" dirty="0" smtClean="0"/>
              <a:t> numere ce indică scorurile pentru fiecare clasă</a:t>
            </a:r>
            <a:endParaRPr lang="en" sz="1800" dirty="0"/>
          </a:p>
        </p:txBody>
      </p:sp>
      <p:pic>
        <p:nvPicPr>
          <p:cNvPr id="98" name="Shape 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10" y="2781787"/>
            <a:ext cx="6180741" cy="2289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8336" y="2192042"/>
            <a:ext cx="2699463" cy="198064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/>
          <p:nvPr/>
        </p:nvSpPr>
        <p:spPr>
          <a:xfrm>
            <a:off x="555143" y="2537605"/>
            <a:ext cx="2941542" cy="391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 dirty="0"/>
              <a:t>h</a:t>
            </a:r>
            <a:r>
              <a:rPr lang="en" b="1" dirty="0" smtClean="0"/>
              <a:t>istogramă de cuvinte vizuale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Shape 1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674" y="3010716"/>
            <a:ext cx="3276409" cy="102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Shape 1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7" y="1473766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Shape 1306"/>
          <p:cNvSpPr txBox="1"/>
          <p:nvPr/>
        </p:nvSpPr>
        <p:spPr>
          <a:xfrm>
            <a:off x="1145737" y="2582529"/>
            <a:ext cx="1009650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[32x32x3]</a:t>
            </a:r>
          </a:p>
        </p:txBody>
      </p:sp>
      <p:cxnSp>
        <p:nvCxnSpPr>
          <p:cNvPr id="1307" name="Shape 1307"/>
          <p:cNvCxnSpPr/>
          <p:nvPr/>
        </p:nvCxnSpPr>
        <p:spPr>
          <a:xfrm>
            <a:off x="5287625" y="2172829"/>
            <a:ext cx="66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08" name="Shape 1308"/>
          <p:cNvSpPr txBox="1"/>
          <p:nvPr/>
        </p:nvSpPr>
        <p:spPr>
          <a:xfrm>
            <a:off x="5441862" y="1549979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</a:t>
            </a:r>
          </a:p>
        </p:txBody>
      </p:sp>
      <p:sp>
        <p:nvSpPr>
          <p:cNvPr id="1309" name="Shape 1309"/>
          <p:cNvSpPr txBox="1"/>
          <p:nvPr/>
        </p:nvSpPr>
        <p:spPr>
          <a:xfrm>
            <a:off x="5987574" y="1801579"/>
            <a:ext cx="309270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b="1" dirty="0"/>
              <a:t>N</a:t>
            </a:r>
            <a:r>
              <a:rPr lang="en" sz="1800" dirty="0"/>
              <a:t> numere ce indică scorurile pentru fiecare clasă</a:t>
            </a:r>
          </a:p>
        </p:txBody>
      </p:sp>
      <p:sp>
        <p:nvSpPr>
          <p:cNvPr id="1310" name="Shape 1310"/>
          <p:cNvSpPr/>
          <p:nvPr/>
        </p:nvSpPr>
        <p:spPr>
          <a:xfrm>
            <a:off x="2945950" y="1727629"/>
            <a:ext cx="2198700" cy="85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 smtClean="0"/>
              <a:t>Extragere de trăsături</a:t>
            </a:r>
            <a:endParaRPr lang="en" sz="2400" dirty="0"/>
          </a:p>
        </p:txBody>
      </p:sp>
      <p:cxnSp>
        <p:nvCxnSpPr>
          <p:cNvPr id="1311" name="Shape 1311"/>
          <p:cNvCxnSpPr/>
          <p:nvPr/>
        </p:nvCxnSpPr>
        <p:spPr>
          <a:xfrm>
            <a:off x="2295275" y="2172829"/>
            <a:ext cx="579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12" name="Shape 1312"/>
          <p:cNvCxnSpPr/>
          <p:nvPr/>
        </p:nvCxnSpPr>
        <p:spPr>
          <a:xfrm>
            <a:off x="5136550" y="1167729"/>
            <a:ext cx="0" cy="4373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3" name="Shape 1313"/>
          <p:cNvSpPr txBox="1"/>
          <p:nvPr/>
        </p:nvSpPr>
        <p:spPr>
          <a:xfrm>
            <a:off x="3760470" y="557443"/>
            <a:ext cx="2950629" cy="7684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FF0000"/>
                </a:solidFill>
              </a:rPr>
              <a:t>v</a:t>
            </a:r>
            <a:r>
              <a:rPr lang="en" dirty="0" smtClean="0">
                <a:solidFill>
                  <a:srgbClr val="FF0000"/>
                </a:solidFill>
              </a:rPr>
              <a:t>ector ce descrie statistici despre imagine, e.g. bag of visual words</a:t>
            </a:r>
            <a:endParaRPr lang="en" dirty="0">
              <a:solidFill>
                <a:srgbClr val="FF0000"/>
              </a:solidFill>
            </a:endParaRPr>
          </a:p>
        </p:txBody>
      </p:sp>
      <p:cxnSp>
        <p:nvCxnSpPr>
          <p:cNvPr id="1314" name="Shape 1314"/>
          <p:cNvCxnSpPr/>
          <p:nvPr/>
        </p:nvCxnSpPr>
        <p:spPr>
          <a:xfrm>
            <a:off x="-15900" y="2964704"/>
            <a:ext cx="9167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315" name="Shape 1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7" y="3429791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Shape 1316"/>
          <p:cNvSpPr txBox="1"/>
          <p:nvPr/>
        </p:nvSpPr>
        <p:spPr>
          <a:xfrm>
            <a:off x="1145737" y="4538554"/>
            <a:ext cx="1009650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[32x32x3]</a:t>
            </a:r>
          </a:p>
        </p:txBody>
      </p:sp>
      <p:cxnSp>
        <p:nvCxnSpPr>
          <p:cNvPr id="1317" name="Shape 1317"/>
          <p:cNvCxnSpPr/>
          <p:nvPr/>
        </p:nvCxnSpPr>
        <p:spPr>
          <a:xfrm>
            <a:off x="2258175" y="4081354"/>
            <a:ext cx="3713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8" name="Shape 1318"/>
          <p:cNvSpPr txBox="1"/>
          <p:nvPr/>
        </p:nvSpPr>
        <p:spPr>
          <a:xfrm>
            <a:off x="3893337" y="3458504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</a:t>
            </a:r>
          </a:p>
        </p:txBody>
      </p:sp>
      <p:cxnSp>
        <p:nvCxnSpPr>
          <p:cNvPr id="1320" name="Shape 1320"/>
          <p:cNvCxnSpPr/>
          <p:nvPr/>
        </p:nvCxnSpPr>
        <p:spPr>
          <a:xfrm rot="10800000">
            <a:off x="5279625" y="2406804"/>
            <a:ext cx="644099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1" name="Shape 1321"/>
          <p:cNvSpPr txBox="1"/>
          <p:nvPr/>
        </p:nvSpPr>
        <p:spPr>
          <a:xfrm>
            <a:off x="5194890" y="2410277"/>
            <a:ext cx="1573500" cy="127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î</a:t>
            </a:r>
            <a:r>
              <a:rPr lang="en" sz="1800" dirty="0" smtClean="0">
                <a:solidFill>
                  <a:srgbClr val="0000FF"/>
                </a:solidFill>
              </a:rPr>
              <a:t>nvățare</a:t>
            </a:r>
            <a:endParaRPr lang="en" sz="1800" dirty="0">
              <a:solidFill>
                <a:srgbClr val="0000FF"/>
              </a:solidFill>
            </a:endParaRPr>
          </a:p>
        </p:txBody>
      </p:sp>
      <p:cxnSp>
        <p:nvCxnSpPr>
          <p:cNvPr id="1322" name="Shape 1322"/>
          <p:cNvCxnSpPr/>
          <p:nvPr/>
        </p:nvCxnSpPr>
        <p:spPr>
          <a:xfrm rot="10800000">
            <a:off x="2281974" y="4291404"/>
            <a:ext cx="3705600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3" name="Shape 1323"/>
          <p:cNvSpPr txBox="1"/>
          <p:nvPr/>
        </p:nvSpPr>
        <p:spPr>
          <a:xfrm>
            <a:off x="3110278" y="4312979"/>
            <a:ext cx="2393185" cy="4730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800" dirty="0">
                <a:solidFill>
                  <a:srgbClr val="0000FF"/>
                </a:solidFill>
              </a:rPr>
              <a:t>î</a:t>
            </a:r>
            <a:r>
              <a:rPr lang="en" sz="1800" dirty="0" smtClean="0">
                <a:solidFill>
                  <a:srgbClr val="0000FF"/>
                </a:solidFill>
              </a:rPr>
              <a:t>nvă</a:t>
            </a:r>
            <a:r>
              <a:rPr lang="en" sz="1800" dirty="0">
                <a:solidFill>
                  <a:srgbClr val="0000FF"/>
                </a:solidFill>
              </a:rPr>
              <a:t>ț</a:t>
            </a:r>
            <a:r>
              <a:rPr lang="en" sz="1800" dirty="0" smtClean="0">
                <a:solidFill>
                  <a:srgbClr val="0000FF"/>
                </a:solidFill>
              </a:rPr>
              <a:t>are “end-to-end”</a:t>
            </a:r>
            <a:endParaRPr lang="en" sz="1800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lang="en" sz="1800" dirty="0">
              <a:solidFill>
                <a:srgbClr val="0000FF"/>
              </a:solidFill>
            </a:endParaRPr>
          </a:p>
        </p:txBody>
      </p:sp>
      <p:cxnSp>
        <p:nvCxnSpPr>
          <p:cNvPr id="1324" name="Shape 1324"/>
          <p:cNvCxnSpPr/>
          <p:nvPr/>
        </p:nvCxnSpPr>
        <p:spPr>
          <a:xfrm>
            <a:off x="8843175" y="2661254"/>
            <a:ext cx="0" cy="743999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4" name="Shape 1135"/>
          <p:cNvSpPr txBox="1"/>
          <p:nvPr/>
        </p:nvSpPr>
        <p:spPr>
          <a:xfrm>
            <a:off x="276469" y="-43721"/>
            <a:ext cx="8566706" cy="6830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 smtClean="0"/>
              <a:t>De la extragere “manuală” către învățare</a:t>
            </a:r>
            <a:endParaRPr lang="en" sz="3600" dirty="0"/>
          </a:p>
        </p:txBody>
      </p:sp>
      <p:sp>
        <p:nvSpPr>
          <p:cNvPr id="25" name="Shape 1309"/>
          <p:cNvSpPr txBox="1"/>
          <p:nvPr/>
        </p:nvSpPr>
        <p:spPr>
          <a:xfrm>
            <a:off x="5987574" y="3695803"/>
            <a:ext cx="309270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b="1" dirty="0"/>
              <a:t>N</a:t>
            </a:r>
            <a:r>
              <a:rPr lang="en" sz="1800" dirty="0"/>
              <a:t> numere ce indică scorurile pentru fiecare clasă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6" grpId="0"/>
      <p:bldP spid="1318" grpId="0"/>
      <p:bldP spid="1323" grpId="0"/>
      <p:bldP spid="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/>
        </p:nvSpPr>
        <p:spPr>
          <a:xfrm>
            <a:off x="284450" y="107325"/>
            <a:ext cx="8545281" cy="618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 smtClean="0"/>
              <a:t>Privim algoritmul ca un graf computațional</a:t>
            </a:r>
            <a:endParaRPr lang="en" sz="3000" dirty="0"/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237" y="1267300"/>
            <a:ext cx="1495425" cy="4953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8" name="Shape 88"/>
          <p:cNvSpPr/>
          <p:nvPr/>
        </p:nvSpPr>
        <p:spPr>
          <a:xfrm>
            <a:off x="842975" y="1462950"/>
            <a:ext cx="375000" cy="95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x</a:t>
            </a:r>
          </a:p>
        </p:txBody>
      </p:sp>
      <p:cxnSp>
        <p:nvCxnSpPr>
          <p:cNvPr id="89" name="Shape 89"/>
          <p:cNvCxnSpPr/>
          <p:nvPr/>
        </p:nvCxnSpPr>
        <p:spPr>
          <a:xfrm>
            <a:off x="1447000" y="1901800"/>
            <a:ext cx="592800" cy="335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0" name="Shape 90"/>
          <p:cNvSpPr/>
          <p:nvPr/>
        </p:nvSpPr>
        <p:spPr>
          <a:xfrm>
            <a:off x="284450" y="2548900"/>
            <a:ext cx="933599" cy="95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W</a:t>
            </a:r>
          </a:p>
        </p:txBody>
      </p:sp>
      <p:cxnSp>
        <p:nvCxnSpPr>
          <p:cNvPr id="91" name="Shape 91"/>
          <p:cNvCxnSpPr/>
          <p:nvPr/>
        </p:nvCxnSpPr>
        <p:spPr>
          <a:xfrm rot="10800000" flipH="1">
            <a:off x="1393462" y="2548049"/>
            <a:ext cx="678299" cy="51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2" name="Shape 92"/>
          <p:cNvSpPr/>
          <p:nvPr/>
        </p:nvSpPr>
        <p:spPr>
          <a:xfrm>
            <a:off x="2191450" y="2090525"/>
            <a:ext cx="622499" cy="622499"/>
          </a:xfrm>
          <a:prstGeom prst="ellipse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40" tIns="228600" rIns="91425" bIns="91425" anchor="ctr" anchorCtr="0">
            <a:noAutofit/>
          </a:bodyPr>
          <a:lstStyle/>
          <a:p>
            <a:pPr lvl="0" algn="ctr" rtl="0">
              <a:spcBef>
                <a:spcPts val="1200"/>
              </a:spcBef>
              <a:buNone/>
            </a:pPr>
            <a:r>
              <a:rPr lang="en" sz="3000" dirty="0"/>
              <a:t>*</a:t>
            </a:r>
          </a:p>
        </p:txBody>
      </p:sp>
      <p:cxnSp>
        <p:nvCxnSpPr>
          <p:cNvPr id="93" name="Shape 93"/>
          <p:cNvCxnSpPr/>
          <p:nvPr/>
        </p:nvCxnSpPr>
        <p:spPr>
          <a:xfrm>
            <a:off x="2942412" y="2401775"/>
            <a:ext cx="12464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7425" y="1264261"/>
            <a:ext cx="4459824" cy="4781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5" name="Shape 95"/>
          <p:cNvSpPr/>
          <p:nvPr/>
        </p:nvSpPr>
        <p:spPr>
          <a:xfrm>
            <a:off x="4220059" y="2005469"/>
            <a:ext cx="798250" cy="811224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100" dirty="0"/>
              <a:t>H</a:t>
            </a:r>
            <a:r>
              <a:rPr lang="en" sz="1100" dirty="0" smtClean="0"/>
              <a:t>inge </a:t>
            </a:r>
            <a:r>
              <a:rPr lang="en" sz="1100" dirty="0"/>
              <a:t>loss</a:t>
            </a:r>
          </a:p>
        </p:txBody>
      </p:sp>
      <p:cxnSp>
        <p:nvCxnSpPr>
          <p:cNvPr id="96" name="Shape 96"/>
          <p:cNvCxnSpPr/>
          <p:nvPr/>
        </p:nvCxnSpPr>
        <p:spPr>
          <a:xfrm>
            <a:off x="5076637" y="2401775"/>
            <a:ext cx="811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7" name="Shape 97"/>
          <p:cNvCxnSpPr>
            <a:endCxn id="98" idx="4"/>
          </p:cNvCxnSpPr>
          <p:nvPr/>
        </p:nvCxnSpPr>
        <p:spPr>
          <a:xfrm flipV="1">
            <a:off x="1455999" y="2604574"/>
            <a:ext cx="4766201" cy="725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9" name="Shape 99"/>
          <p:cNvSpPr/>
          <p:nvPr/>
        </p:nvSpPr>
        <p:spPr>
          <a:xfrm>
            <a:off x="4447650" y="2984975"/>
            <a:ext cx="622499" cy="622499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R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200" y="3512572"/>
            <a:ext cx="811199" cy="40559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8" name="Shape 98"/>
          <p:cNvSpPr/>
          <p:nvPr/>
        </p:nvSpPr>
        <p:spPr>
          <a:xfrm>
            <a:off x="5987400" y="2198975"/>
            <a:ext cx="469600" cy="405599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+</a:t>
            </a:r>
          </a:p>
        </p:txBody>
      </p:sp>
      <p:cxnSp>
        <p:nvCxnSpPr>
          <p:cNvPr id="101" name="Shape 101"/>
          <p:cNvCxnSpPr/>
          <p:nvPr/>
        </p:nvCxnSpPr>
        <p:spPr>
          <a:xfrm>
            <a:off x="6508912" y="2401775"/>
            <a:ext cx="811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2" name="Shape 102"/>
          <p:cNvSpPr txBox="1"/>
          <p:nvPr/>
        </p:nvSpPr>
        <p:spPr>
          <a:xfrm>
            <a:off x="7437250" y="2198975"/>
            <a:ext cx="326999" cy="26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L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3072800" y="2046043"/>
            <a:ext cx="1199099" cy="18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/>
              <a:t>s</a:t>
            </a:r>
            <a:r>
              <a:rPr lang="en" dirty="0"/>
              <a:t> (</a:t>
            </a:r>
            <a:r>
              <a:rPr lang="en" dirty="0" smtClean="0"/>
              <a:t>scoruri)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023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/>
        </p:nvSpPr>
        <p:spPr>
          <a:xfrm>
            <a:off x="175525" y="167550"/>
            <a:ext cx="4508099" cy="77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Rețea convoluțională</a:t>
            </a:r>
            <a:endParaRPr lang="en"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(AlexNet)</a:t>
            </a:r>
          </a:p>
        </p:txBody>
      </p:sp>
      <p:cxnSp>
        <p:nvCxnSpPr>
          <p:cNvPr id="110" name="Shape 110"/>
          <p:cNvCxnSpPr/>
          <p:nvPr/>
        </p:nvCxnSpPr>
        <p:spPr>
          <a:xfrm flipV="1">
            <a:off x="2002750" y="135674"/>
            <a:ext cx="3383099" cy="173755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1" name="Shape 111"/>
          <p:cNvSpPr txBox="1"/>
          <p:nvPr/>
        </p:nvSpPr>
        <p:spPr>
          <a:xfrm>
            <a:off x="218725" y="1752287"/>
            <a:ext cx="2684470" cy="32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i</a:t>
            </a:r>
            <a:r>
              <a:rPr lang="en" sz="2400" dirty="0" smtClean="0">
                <a:solidFill>
                  <a:srgbClr val="FF0000"/>
                </a:solidFill>
              </a:rPr>
              <a:t>magine de input</a:t>
            </a:r>
            <a:endParaRPr lang="en" sz="2400" dirty="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rgbClr val="38761D"/>
              </a:solidFill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2274025" y="3702275"/>
            <a:ext cx="2904600" cy="694199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3" name="Shape 113"/>
          <p:cNvSpPr txBox="1"/>
          <p:nvPr/>
        </p:nvSpPr>
        <p:spPr>
          <a:xfrm>
            <a:off x="435938" y="3197657"/>
            <a:ext cx="3047224" cy="32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f</a:t>
            </a:r>
            <a:r>
              <a:rPr lang="en" sz="2400" dirty="0" smtClean="0">
                <a:solidFill>
                  <a:srgbClr val="0000FF"/>
                </a:solidFill>
              </a:rPr>
              <a:t>uncție de pierdere</a:t>
            </a:r>
            <a:endParaRPr lang="en" sz="2400" dirty="0">
              <a:solidFill>
                <a:srgbClr val="0000FF"/>
              </a:solidFill>
            </a:endParaRPr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033437" y="1618087"/>
            <a:ext cx="4430974" cy="1385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Shape 115"/>
          <p:cNvCxnSpPr/>
          <p:nvPr/>
        </p:nvCxnSpPr>
        <p:spPr>
          <a:xfrm rot="10800000" flipH="1">
            <a:off x="1828025" y="1603799"/>
            <a:ext cx="2632199" cy="10221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6" name="Shape 116"/>
          <p:cNvCxnSpPr/>
          <p:nvPr/>
        </p:nvCxnSpPr>
        <p:spPr>
          <a:xfrm rot="10800000" flipH="1">
            <a:off x="1835175" y="2226149"/>
            <a:ext cx="2808600" cy="4947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7" name="Shape 117"/>
          <p:cNvCxnSpPr/>
          <p:nvPr/>
        </p:nvCxnSpPr>
        <p:spPr>
          <a:xfrm rot="10800000" flipH="1">
            <a:off x="1875075" y="2680825"/>
            <a:ext cx="2832599" cy="1277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8" name="Shape 118"/>
          <p:cNvCxnSpPr/>
          <p:nvPr/>
        </p:nvCxnSpPr>
        <p:spPr>
          <a:xfrm>
            <a:off x="1875075" y="2904375"/>
            <a:ext cx="2816699" cy="3191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111"/>
          <p:cNvSpPr txBox="1"/>
          <p:nvPr/>
        </p:nvSpPr>
        <p:spPr>
          <a:xfrm>
            <a:off x="479138" y="2462658"/>
            <a:ext cx="1287692" cy="5180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38761D"/>
                </a:solidFill>
              </a:rPr>
              <a:t>ponderi</a:t>
            </a:r>
            <a:endParaRPr lang="en" sz="2400" dirty="0">
              <a:solidFill>
                <a:srgbClr val="3876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09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61" name="Shape 16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sp>
        <p:nvSpPr>
          <p:cNvPr id="167" name="Shape 167"/>
          <p:cNvSpPr/>
          <p:nvPr/>
        </p:nvSpPr>
        <p:spPr>
          <a:xfrm>
            <a:off x="6434300" y="517750"/>
            <a:ext cx="244199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306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77" name="Shape 177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2" name="Shape 182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183" name="Shape 1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 smtClean="0"/>
              <a:t>vrem: </a:t>
            </a:r>
            <a:endParaRPr lang="en" sz="2400" dirty="0"/>
          </a:p>
        </p:txBody>
      </p:sp>
      <p:pic>
        <p:nvPicPr>
          <p:cNvPr id="188" name="Shape 18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025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8" name="Shape 198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04" name="Shape 2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vrem: </a:t>
            </a:r>
            <a:endParaRPr lang="en" sz="2400" dirty="0"/>
          </a:p>
        </p:txBody>
      </p:sp>
      <p:pic>
        <p:nvPicPr>
          <p:cNvPr id="209" name="Shape 20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82646" y="2436125"/>
            <a:ext cx="346948" cy="590549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11" name="Shape 211"/>
          <p:cNvCxnSpPr>
            <a:stCxn id="210" idx="0"/>
            <a:endCxn id="201" idx="2"/>
          </p:cNvCxnSpPr>
          <p:nvPr/>
        </p:nvCxnSpPr>
        <p:spPr>
          <a:xfrm rot="10800000" flipH="1">
            <a:off x="8456120" y="1663325"/>
            <a:ext cx="201900" cy="7728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99349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21" name="Shape 22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5" name="Shape 225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26" name="Shape 2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231" name="Shape 2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82646" y="2436125"/>
            <a:ext cx="346948" cy="590549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33" name="Shape 233"/>
          <p:cNvCxnSpPr>
            <a:stCxn id="232" idx="0"/>
          </p:cNvCxnSpPr>
          <p:nvPr/>
        </p:nvCxnSpPr>
        <p:spPr>
          <a:xfrm rot="10800000" flipH="1">
            <a:off x="8456120" y="1663325"/>
            <a:ext cx="201900" cy="7728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82293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44" name="Shape 244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49" name="Shape 2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254" name="Shape 2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Shape 255"/>
          <p:cNvCxnSpPr/>
          <p:nvPr/>
        </p:nvCxnSpPr>
        <p:spPr>
          <a:xfrm rot="10800000">
            <a:off x="5298021" y="2074625"/>
            <a:ext cx="3158100" cy="3615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57" name="Shape 257"/>
          <p:cNvPicPr preferRelativeResize="0"/>
          <p:nvPr/>
        </p:nvPicPr>
        <p:blipFill rotWithShape="1">
          <a:blip r:embed="rId9">
            <a:alphaModFix/>
          </a:blip>
          <a:srcRect l="71034"/>
          <a:stretch/>
        </p:blipFill>
        <p:spPr>
          <a:xfrm>
            <a:off x="8378013" y="2444229"/>
            <a:ext cx="466324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423407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3" name="Shape 26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67" name="Shape 267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0" name="Shape 270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71" name="Shape 2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276" name="Shape 2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/>
          <p:cNvPicPr preferRelativeResize="0"/>
          <p:nvPr/>
        </p:nvPicPr>
        <p:blipFill rotWithShape="1">
          <a:blip r:embed="rId9">
            <a:alphaModFix/>
          </a:blip>
          <a:srcRect l="71034"/>
          <a:stretch/>
        </p:blipFill>
        <p:spPr>
          <a:xfrm>
            <a:off x="8378013" y="2444229"/>
            <a:ext cx="466324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78" name="Shape 278"/>
          <p:cNvCxnSpPr/>
          <p:nvPr/>
        </p:nvCxnSpPr>
        <p:spPr>
          <a:xfrm rot="10800000">
            <a:off x="5298021" y="2074625"/>
            <a:ext cx="3158100" cy="3615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61863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89" name="Shape 289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2" name="Shape 292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93" name="Shape 2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Shape 2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298" name="Shape 29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61125" y="2436125"/>
            <a:ext cx="457200" cy="74295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300" name="Shape 300"/>
          <p:cNvCxnSpPr/>
          <p:nvPr/>
        </p:nvCxnSpPr>
        <p:spPr>
          <a:xfrm rot="10800000">
            <a:off x="6949821" y="1101125"/>
            <a:ext cx="1506300" cy="13350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408854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272825" y="124024"/>
            <a:ext cx="7473900" cy="66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P</a:t>
            </a:r>
            <a:r>
              <a:rPr lang="en" sz="1800" dirty="0" smtClean="0"/>
              <a:t>entru </a:t>
            </a:r>
            <a:r>
              <a:rPr lang="en" sz="1800" dirty="0"/>
              <a:t>3 exemple de </a:t>
            </a:r>
            <a:r>
              <a:rPr lang="en" sz="1800" dirty="0" smtClean="0"/>
              <a:t>antrenare, 3 clase, și </a:t>
            </a:r>
          </a:p>
          <a:p>
            <a:pPr lvl="0"/>
            <a:r>
              <a:rPr lang="en" sz="1800" dirty="0" smtClean="0"/>
              <a:t>ponderile W, obținem scorurile:</a:t>
            </a:r>
            <a:endParaRPr lang="en" sz="1800" dirty="0"/>
          </a:p>
        </p:txBody>
      </p:sp>
      <p:sp>
        <p:nvSpPr>
          <p:cNvPr id="150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pisică</a:t>
            </a:r>
            <a:endParaRPr lang="en" sz="2400" dirty="0"/>
          </a:p>
        </p:txBody>
      </p:sp>
      <p:sp>
        <p:nvSpPr>
          <p:cNvPr id="151" name="Shape 15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broască</a:t>
            </a:r>
            <a:endParaRPr lang="en" sz="2400" dirty="0"/>
          </a:p>
        </p:txBody>
      </p:sp>
      <p:sp>
        <p:nvSpPr>
          <p:cNvPr id="152" name="Shape 15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</a:t>
            </a:r>
            <a:r>
              <a:rPr lang="en" sz="2400" dirty="0" smtClean="0"/>
              <a:t>așină</a:t>
            </a:r>
            <a:endParaRPr lang="en" sz="2400" dirty="0"/>
          </a:p>
        </p:txBody>
      </p:sp>
      <p:sp>
        <p:nvSpPr>
          <p:cNvPr id="153" name="Shape 15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6457" y="493975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Shape 163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5859850" y="-8639"/>
            <a:ext cx="3222600" cy="61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 smtClean="0"/>
              <a:t>Funcția de pierdere pentru SVM multi-clasă:</a:t>
            </a:r>
            <a:endParaRPr lang="en" sz="1800" b="1" dirty="0"/>
          </a:p>
        </p:txBody>
      </p:sp>
      <p:sp>
        <p:nvSpPr>
          <p:cNvPr id="165" name="Shape 165"/>
          <p:cNvSpPr txBox="1"/>
          <p:nvPr/>
        </p:nvSpPr>
        <p:spPr>
          <a:xfrm>
            <a:off x="5921425" y="640150"/>
            <a:ext cx="3128100" cy="2895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 smtClean="0"/>
              <a:t>Fiind dat un exemplu</a:t>
            </a:r>
            <a:endParaRPr lang="en" dirty="0"/>
          </a:p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/>
              <a:t>u</a:t>
            </a:r>
            <a:r>
              <a:rPr lang="en" dirty="0" smtClean="0"/>
              <a:t>nde       este histograma imaginii și</a:t>
            </a:r>
            <a:endParaRPr lang="en" dirty="0"/>
          </a:p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 smtClean="0"/>
              <a:t>     este eticheta asociată (întreg),</a:t>
            </a:r>
            <a:endParaRPr dirty="0"/>
          </a:p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err="1"/>
              <a:t>n</a:t>
            </a:r>
            <a:r>
              <a:rPr lang="en-US" dirty="0" err="1" smtClean="0"/>
              <a:t>otând</a:t>
            </a:r>
            <a:r>
              <a:rPr lang="en-US" dirty="0" smtClean="0"/>
              <a:t> </a:t>
            </a:r>
            <a:r>
              <a:rPr lang="en-US" dirty="0" err="1" smtClean="0"/>
              <a:t>vectorul</a:t>
            </a:r>
            <a:r>
              <a:rPr lang="en-US" dirty="0" smtClean="0"/>
              <a:t> de </a:t>
            </a:r>
            <a:r>
              <a:rPr lang="en-US" dirty="0" err="1" smtClean="0"/>
              <a:t>scoruri</a:t>
            </a:r>
            <a:r>
              <a:rPr lang="en-US" dirty="0" smtClean="0"/>
              <a:t> cu</a:t>
            </a:r>
            <a:r>
              <a:rPr lang="en" dirty="0" smtClean="0"/>
              <a:t>:</a:t>
            </a:r>
            <a:endParaRPr lang="en" dirty="0"/>
          </a:p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endParaRPr dirty="0"/>
          </a:p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f</a:t>
            </a:r>
            <a:r>
              <a:rPr lang="en" dirty="0" smtClean="0"/>
              <a:t>uncția de pierdere a clasificatorului SVM are forma: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66" name="Shape 1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84994" y="742939"/>
            <a:ext cx="723584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 rotWithShape="1">
          <a:blip r:embed="rId7">
            <a:alphaModFix/>
          </a:blip>
          <a:srcRect l="55307" r="11518"/>
          <a:stretch/>
        </p:blipFill>
        <p:spPr>
          <a:xfrm>
            <a:off x="5985444" y="1246793"/>
            <a:ext cx="24005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 rotWithShape="1">
          <a:blip r:embed="rId7">
            <a:alphaModFix/>
          </a:blip>
          <a:srcRect l="15513" r="51310"/>
          <a:stretch/>
        </p:blipFill>
        <p:spPr>
          <a:xfrm>
            <a:off x="6471080" y="1001287"/>
            <a:ext cx="24005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18116" y="1804403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2625618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/>
      <p:bldP spid="16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11" name="Shape 31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14" name="Shape 3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Shape 3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Shape 31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319" name="Shape 3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0" name="Shape 320"/>
          <p:cNvCxnSpPr/>
          <p:nvPr/>
        </p:nvCxnSpPr>
        <p:spPr>
          <a:xfrm rot="10800000">
            <a:off x="6949821" y="1101125"/>
            <a:ext cx="1506299" cy="1334999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21" name="Shape 3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61125" y="2436125"/>
            <a:ext cx="457200" cy="74295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191590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Shape 3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31" name="Shape 33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Shape 33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339" name="Shape 3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0" name="Shape 340"/>
          <p:cNvCxnSpPr>
            <a:endCxn id="332" idx="3"/>
          </p:cNvCxnSpPr>
          <p:nvPr/>
        </p:nvCxnSpPr>
        <p:spPr>
          <a:xfrm rot="10800000">
            <a:off x="5149675" y="1346500"/>
            <a:ext cx="3306300" cy="10896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42" name="Shape 342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8271872" y="2436125"/>
            <a:ext cx="457199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222677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8" name="Shape 348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50" name="Shape 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Shape 3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52" name="Shape 352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3" name="Shape 35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54" name="Shape 3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Shape 3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Shape 35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359" name="Shape 3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Shape 36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5625" y="3147450"/>
            <a:ext cx="1956899" cy="74717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61" name="Shape 361"/>
          <p:cNvSpPr txBox="1"/>
          <p:nvPr/>
        </p:nvSpPr>
        <p:spPr>
          <a:xfrm>
            <a:off x="4924611" y="2601413"/>
            <a:ext cx="3023881" cy="3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38761D"/>
                </a:solidFill>
              </a:rPr>
              <a:t>Regula de înlănțuire:</a:t>
            </a:r>
            <a:endParaRPr lang="en" sz="2400" dirty="0">
              <a:solidFill>
                <a:srgbClr val="38761D"/>
              </a:solidFill>
            </a:endParaRPr>
          </a:p>
        </p:txBody>
      </p:sp>
      <p:cxnSp>
        <p:nvCxnSpPr>
          <p:cNvPr id="362" name="Shape 362"/>
          <p:cNvCxnSpPr/>
          <p:nvPr/>
        </p:nvCxnSpPr>
        <p:spPr>
          <a:xfrm rot="10800000">
            <a:off x="5149675" y="1346500"/>
            <a:ext cx="3306300" cy="10896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65" name="Shape 365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8271872" y="2436125"/>
            <a:ext cx="457199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66" name="Shape 366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5510312" y="3171387"/>
            <a:ext cx="504455" cy="68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 rotWithShape="1">
          <a:blip r:embed="rId8">
            <a:alphaModFix/>
          </a:blip>
          <a:srcRect l="53855" r="26252"/>
          <a:stretch/>
        </p:blipFill>
        <p:spPr>
          <a:xfrm>
            <a:off x="6900100" y="3185925"/>
            <a:ext cx="504450" cy="68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10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3" name="Shape 37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77" name="Shape 377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8" name="Shape 378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79" name="Shape 3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Shape 3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Shape 3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384" name="Shape 38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5" name="Shape 385"/>
          <p:cNvCxnSpPr>
            <a:endCxn id="377" idx="3"/>
          </p:cNvCxnSpPr>
          <p:nvPr/>
        </p:nvCxnSpPr>
        <p:spPr>
          <a:xfrm rot="10800000">
            <a:off x="5077050" y="587700"/>
            <a:ext cx="3378900" cy="18483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87" name="Shape 387"/>
          <p:cNvPicPr preferRelativeResize="0"/>
          <p:nvPr/>
        </p:nvPicPr>
        <p:blipFill rotWithShape="1">
          <a:blip r:embed="rId9">
            <a:alphaModFix/>
          </a:blip>
          <a:srcRect r="73509"/>
          <a:stretch/>
        </p:blipFill>
        <p:spPr>
          <a:xfrm>
            <a:off x="8262701" y="2436000"/>
            <a:ext cx="426475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9835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97" name="Shape 397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98" name="Shape 3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Shape 3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Shape 4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Shape 4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Shape 402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vrem: </a:t>
            </a:r>
            <a:endParaRPr lang="en" sz="2400" dirty="0"/>
          </a:p>
        </p:txBody>
      </p:sp>
      <p:pic>
        <p:nvPicPr>
          <p:cNvPr id="403" name="Shape 40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Shape 404"/>
          <p:cNvCxnSpPr/>
          <p:nvPr/>
        </p:nvCxnSpPr>
        <p:spPr>
          <a:xfrm rot="10800000">
            <a:off x="5077050" y="587700"/>
            <a:ext cx="3378900" cy="18483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07" name="Shape 407"/>
          <p:cNvPicPr preferRelativeResize="0"/>
          <p:nvPr/>
        </p:nvPicPr>
        <p:blipFill rotWithShape="1">
          <a:blip r:embed="rId9">
            <a:alphaModFix/>
          </a:blip>
          <a:srcRect r="73509"/>
          <a:stretch/>
        </p:blipFill>
        <p:spPr>
          <a:xfrm>
            <a:off x="8262701" y="2436000"/>
            <a:ext cx="426475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08" name="Shape 40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5625" y="3155429"/>
            <a:ext cx="1956899" cy="74717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" name="Shape 361"/>
          <p:cNvSpPr txBox="1"/>
          <p:nvPr/>
        </p:nvSpPr>
        <p:spPr>
          <a:xfrm>
            <a:off x="4924611" y="2601413"/>
            <a:ext cx="3023881" cy="3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38761D"/>
                </a:solidFill>
              </a:rPr>
              <a:t>Regula de înlănțuire:</a:t>
            </a:r>
            <a:endParaRPr lang="en" sz="2400" dirty="0">
              <a:solidFill>
                <a:srgbClr val="3876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68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/>
        </p:nvSpPr>
        <p:spPr>
          <a:xfrm>
            <a:off x="2976200" y="1002746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511" name="Shape 511"/>
          <p:cNvCxnSpPr/>
          <p:nvPr/>
        </p:nvCxnSpPr>
        <p:spPr>
          <a:xfrm rot="10800000" flipH="1">
            <a:off x="702175" y="3484171"/>
            <a:ext cx="2409900" cy="8138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2" name="Shape 512"/>
          <p:cNvCxnSpPr/>
          <p:nvPr/>
        </p:nvCxnSpPr>
        <p:spPr>
          <a:xfrm>
            <a:off x="989425" y="978771"/>
            <a:ext cx="2194200" cy="9335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3" name="Shape 513"/>
          <p:cNvCxnSpPr>
            <a:stCxn id="510" idx="6"/>
          </p:cNvCxnSpPr>
          <p:nvPr/>
        </p:nvCxnSpPr>
        <p:spPr>
          <a:xfrm>
            <a:off x="6470899" y="2750095"/>
            <a:ext cx="2274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2" y="741096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5" name="Shape 5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3569021"/>
            <a:ext cx="295275" cy="36195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6" name="Shape 5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7" y="2266696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517" name="Shape 517"/>
          <p:cNvCxnSpPr/>
          <p:nvPr/>
        </p:nvCxnSpPr>
        <p:spPr>
          <a:xfrm rot="10800000">
            <a:off x="6471112" y="2941621"/>
            <a:ext cx="22259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18" name="Shape 518"/>
          <p:cNvSpPr txBox="1"/>
          <p:nvPr/>
        </p:nvSpPr>
        <p:spPr>
          <a:xfrm>
            <a:off x="2122250" y="420246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 smtClean="0">
                <a:solidFill>
                  <a:srgbClr val="38761D"/>
                </a:solidFill>
              </a:rPr>
              <a:t>activări</a:t>
            </a:r>
            <a:endParaRPr lang="en" sz="3000" dirty="0">
              <a:solidFill>
                <a:srgbClr val="38761D"/>
              </a:solidFill>
            </a:endParaRPr>
          </a:p>
        </p:txBody>
      </p:sp>
      <p:pic>
        <p:nvPicPr>
          <p:cNvPr id="519" name="Shape 5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4987" y="3063183"/>
            <a:ext cx="514350" cy="6762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0" name="Shape 5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2" y="1798433"/>
            <a:ext cx="485775" cy="6381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1" name="Shape 5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8762" y="3001033"/>
            <a:ext cx="409575" cy="7048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22" name="Shape 522"/>
          <p:cNvSpPr txBox="1"/>
          <p:nvPr/>
        </p:nvSpPr>
        <p:spPr>
          <a:xfrm>
            <a:off x="6712600" y="4052571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g</a:t>
            </a:r>
            <a:r>
              <a:rPr lang="en" sz="3000" dirty="0" smtClean="0">
                <a:solidFill>
                  <a:srgbClr val="FF0000"/>
                </a:solidFill>
              </a:rPr>
              <a:t>radienți</a:t>
            </a:r>
            <a:endParaRPr lang="en" sz="3000" dirty="0">
              <a:solidFill>
                <a:srgbClr val="FF0000"/>
              </a:solidFill>
            </a:endParaRPr>
          </a:p>
        </p:txBody>
      </p:sp>
      <p:sp>
        <p:nvSpPr>
          <p:cNvPr id="523" name="Shape 523"/>
          <p:cNvSpPr txBox="1"/>
          <p:nvPr/>
        </p:nvSpPr>
        <p:spPr>
          <a:xfrm>
            <a:off x="3945275" y="1401671"/>
            <a:ext cx="2114400" cy="57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FF0000"/>
                </a:solidFill>
              </a:rPr>
              <a:t>“gradientul local”</a:t>
            </a:r>
            <a:endParaRPr lang="en" sz="1800" dirty="0">
              <a:solidFill>
                <a:srgbClr val="FF0000"/>
              </a:solidFill>
            </a:endParaRPr>
          </a:p>
        </p:txBody>
      </p:sp>
      <p:pic>
        <p:nvPicPr>
          <p:cNvPr id="524" name="Shape 5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460852">
            <a:off x="863215" y="1643297"/>
            <a:ext cx="2019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Shape 525"/>
          <p:cNvSpPr/>
          <p:nvPr/>
        </p:nvSpPr>
        <p:spPr>
          <a:xfrm rot="1334562">
            <a:off x="921091" y="1390232"/>
            <a:ext cx="590335" cy="6380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26" name="Shape 5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1120751">
            <a:off x="1263975" y="4000295"/>
            <a:ext cx="200977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Shape 527"/>
          <p:cNvSpPr/>
          <p:nvPr/>
        </p:nvSpPr>
        <p:spPr>
          <a:xfrm rot="-1146435">
            <a:off x="1284216" y="4258209"/>
            <a:ext cx="590216" cy="6382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28" name="Shape 528"/>
          <p:cNvCxnSpPr/>
          <p:nvPr/>
        </p:nvCxnSpPr>
        <p:spPr>
          <a:xfrm rot="10800000">
            <a:off x="948800" y="1116520"/>
            <a:ext cx="2147099" cy="947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29" name="Shape 529"/>
          <p:cNvCxnSpPr/>
          <p:nvPr/>
        </p:nvCxnSpPr>
        <p:spPr>
          <a:xfrm flipH="1">
            <a:off x="773874" y="3613096"/>
            <a:ext cx="2386200" cy="7805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30" name="Shape 530"/>
          <p:cNvSpPr/>
          <p:nvPr/>
        </p:nvSpPr>
        <p:spPr>
          <a:xfrm>
            <a:off x="-2292200" y="-1774454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531" name="Shape 531"/>
          <p:cNvSpPr/>
          <p:nvPr/>
        </p:nvSpPr>
        <p:spPr>
          <a:xfrm>
            <a:off x="-2792525" y="3134296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24" name="Shape 86"/>
          <p:cNvSpPr txBox="1"/>
          <p:nvPr/>
        </p:nvSpPr>
        <p:spPr>
          <a:xfrm>
            <a:off x="411447" y="19404"/>
            <a:ext cx="8545281" cy="618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 smtClean="0"/>
              <a:t>Propagarea gradientului prin regula de înlănțuire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248046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" grpId="0"/>
      <p:bldP spid="523" grpId="0"/>
      <p:bldP spid="525" grpId="0" animBg="1"/>
      <p:bldP spid="527" grpId="0" animBg="1"/>
      <p:bldP spid="530" grpId="0" animBg="1"/>
      <p:bldP spid="53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Shape 5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Shape 559"/>
          <p:cNvSpPr txBox="1"/>
          <p:nvPr/>
        </p:nvSpPr>
        <p:spPr>
          <a:xfrm>
            <a:off x="126800" y="117974"/>
            <a:ext cx="3086099" cy="4877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Un alt exemplu:</a:t>
            </a:r>
            <a:endParaRPr lang="en" sz="2400" dirty="0"/>
          </a:p>
        </p:txBody>
      </p:sp>
      <p:pic>
        <p:nvPicPr>
          <p:cNvPr id="560" name="Shape 5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Shape 5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Shape 5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3" name="Shape 563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4" name="Shape 564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5" name="Shape 565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6" name="Shape 566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7" name="Shape 567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8" name="Shape 568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9" name="Shape 569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0" name="Shape 570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1" name="Shape 571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2" name="Shape 572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3" name="Shape 573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4" name="Shape 574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5" name="Shape 575"/>
          <p:cNvSpPr/>
          <p:nvPr/>
        </p:nvSpPr>
        <p:spPr>
          <a:xfrm>
            <a:off x="678810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91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Shape 5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Shape 582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583" name="Shape 5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Shape 5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Shape 5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6" name="Shape 586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87" name="Shape 587"/>
          <p:cNvSpPr/>
          <p:nvPr/>
        </p:nvSpPr>
        <p:spPr>
          <a:xfrm>
            <a:off x="6707950" y="2056525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8" name="Shape 588"/>
          <p:cNvSpPr/>
          <p:nvPr/>
        </p:nvSpPr>
        <p:spPr>
          <a:xfrm>
            <a:off x="4756875" y="3307025"/>
            <a:ext cx="4222200" cy="53718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9" name="Shape 589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0" name="Shape 590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1" name="Shape 591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2" name="Shape 592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3" name="Shape 593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4" name="Shape 594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5" name="Shape 595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6" name="Shape 596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7" name="Shape 597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8" name="Shape 598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9" name="Shape 599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0" name="Shape 600"/>
          <p:cNvSpPr/>
          <p:nvPr/>
        </p:nvSpPr>
        <p:spPr>
          <a:xfrm>
            <a:off x="678810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106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Shape 6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Shape 607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608" name="Shape 6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Shape 6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Shape 6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1" name="Shape 611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12" name="Shape 612"/>
          <p:cNvSpPr/>
          <p:nvPr/>
        </p:nvSpPr>
        <p:spPr>
          <a:xfrm>
            <a:off x="6707950" y="2056525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4" name="Shape 614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5" name="Shape 615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6" name="Shape 616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7" name="Shape 617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8" name="Shape 618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9" name="Shape 619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0" name="Shape 620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1" name="Shape 621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2" name="Shape 622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3" name="Shape 623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4" name="Shape 624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25" name="Shape 6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62100" y="1573468"/>
            <a:ext cx="1776954" cy="33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588"/>
          <p:cNvSpPr/>
          <p:nvPr/>
        </p:nvSpPr>
        <p:spPr>
          <a:xfrm>
            <a:off x="4756875" y="3307025"/>
            <a:ext cx="4222200" cy="53718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53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Shape 6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Shape 632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633" name="Shape 6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Shape 6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Shape 6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6" name="Shape 636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37" name="Shape 637"/>
          <p:cNvSpPr/>
          <p:nvPr/>
        </p:nvSpPr>
        <p:spPr>
          <a:xfrm>
            <a:off x="5842975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8" name="Shape 638"/>
          <p:cNvSpPr/>
          <p:nvPr/>
        </p:nvSpPr>
        <p:spPr>
          <a:xfrm>
            <a:off x="4756875" y="3818300"/>
            <a:ext cx="4222200" cy="5189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9" name="Shape 639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0" name="Shape 640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1" name="Shape 641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2" name="Shape 642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3" name="Shape 643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4" name="Shape 644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5" name="Shape 645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6" name="Shape 646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7" name="Shape 647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8" name="Shape 648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9" name="Shape 649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844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272825" y="124024"/>
            <a:ext cx="7473900" cy="66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P</a:t>
            </a:r>
            <a:r>
              <a:rPr lang="en" sz="1800" dirty="0" smtClean="0"/>
              <a:t>entru </a:t>
            </a:r>
            <a:r>
              <a:rPr lang="en" sz="1800" dirty="0"/>
              <a:t>3 exemple de </a:t>
            </a:r>
            <a:r>
              <a:rPr lang="en" sz="1800" dirty="0" smtClean="0"/>
              <a:t>antrenare, 3 clase, și </a:t>
            </a:r>
          </a:p>
          <a:p>
            <a:pPr lvl="0"/>
            <a:r>
              <a:rPr lang="en" sz="1800" dirty="0" smtClean="0"/>
              <a:t>ponderile W, obținem scorurile:</a:t>
            </a:r>
            <a:endParaRPr lang="en" sz="1800" dirty="0"/>
          </a:p>
        </p:txBody>
      </p:sp>
      <p:sp>
        <p:nvSpPr>
          <p:cNvPr id="150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pisică</a:t>
            </a:r>
            <a:endParaRPr lang="en" sz="2400" dirty="0"/>
          </a:p>
        </p:txBody>
      </p:sp>
      <p:sp>
        <p:nvSpPr>
          <p:cNvPr id="151" name="Shape 15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broască</a:t>
            </a:r>
            <a:endParaRPr lang="en" sz="2400" dirty="0"/>
          </a:p>
        </p:txBody>
      </p:sp>
      <p:sp>
        <p:nvSpPr>
          <p:cNvPr id="152" name="Shape 15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</a:t>
            </a:r>
            <a:r>
              <a:rPr lang="en" sz="2400" dirty="0" smtClean="0"/>
              <a:t>așină</a:t>
            </a:r>
            <a:endParaRPr lang="en" sz="2400" dirty="0"/>
          </a:p>
        </p:txBody>
      </p:sp>
      <p:sp>
        <p:nvSpPr>
          <p:cNvPr id="153" name="Shape 15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6457" y="493975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Shape 163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5859850" y="-8639"/>
            <a:ext cx="3222600" cy="61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 smtClean="0"/>
              <a:t>Funcția de pierdere pentru SVM multi-clasă:</a:t>
            </a:r>
            <a:endParaRPr lang="en" sz="1800" b="1" dirty="0"/>
          </a:p>
        </p:txBody>
      </p:sp>
      <p:sp>
        <p:nvSpPr>
          <p:cNvPr id="165" name="Shape 165"/>
          <p:cNvSpPr txBox="1"/>
          <p:nvPr/>
        </p:nvSpPr>
        <p:spPr>
          <a:xfrm>
            <a:off x="5921425" y="640150"/>
            <a:ext cx="3128100" cy="2895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 smtClean="0"/>
              <a:t>Fiind dat un exemplu</a:t>
            </a:r>
            <a:endParaRPr lang="en" dirty="0"/>
          </a:p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/>
              <a:t>u</a:t>
            </a:r>
            <a:r>
              <a:rPr lang="en" dirty="0" smtClean="0"/>
              <a:t>nde       este histograma imaginii și</a:t>
            </a:r>
            <a:endParaRPr lang="en" dirty="0"/>
          </a:p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 smtClean="0"/>
              <a:t>     este eticheta asociată (întreg),</a:t>
            </a:r>
            <a:endParaRPr dirty="0"/>
          </a:p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err="1"/>
              <a:t>n</a:t>
            </a:r>
            <a:r>
              <a:rPr lang="en-US" dirty="0" err="1" smtClean="0"/>
              <a:t>otând</a:t>
            </a:r>
            <a:r>
              <a:rPr lang="en-US" dirty="0" smtClean="0"/>
              <a:t> </a:t>
            </a:r>
            <a:r>
              <a:rPr lang="en-US" dirty="0" err="1" smtClean="0"/>
              <a:t>vectorul</a:t>
            </a:r>
            <a:r>
              <a:rPr lang="en-US" dirty="0" smtClean="0"/>
              <a:t> de </a:t>
            </a:r>
            <a:r>
              <a:rPr lang="en-US" dirty="0" err="1" smtClean="0"/>
              <a:t>scoruri</a:t>
            </a:r>
            <a:r>
              <a:rPr lang="en-US" dirty="0" smtClean="0"/>
              <a:t> cu</a:t>
            </a:r>
            <a:r>
              <a:rPr lang="en" dirty="0" smtClean="0"/>
              <a:t>:</a:t>
            </a:r>
            <a:endParaRPr lang="en" dirty="0"/>
          </a:p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endParaRPr dirty="0"/>
          </a:p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f</a:t>
            </a:r>
            <a:r>
              <a:rPr lang="en" dirty="0" smtClean="0"/>
              <a:t>uncția de pierdere a clasificatorului SVM are forma: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66" name="Shape 1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84994" y="742939"/>
            <a:ext cx="723584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 rotWithShape="1">
          <a:blip r:embed="rId7">
            <a:alphaModFix/>
          </a:blip>
          <a:srcRect l="55307" r="11518"/>
          <a:stretch/>
        </p:blipFill>
        <p:spPr>
          <a:xfrm>
            <a:off x="5985444" y="1246793"/>
            <a:ext cx="24005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 rotWithShape="1">
          <a:blip r:embed="rId7">
            <a:alphaModFix/>
          </a:blip>
          <a:srcRect l="15513" r="51310"/>
          <a:stretch/>
        </p:blipFill>
        <p:spPr>
          <a:xfrm>
            <a:off x="6471080" y="1001287"/>
            <a:ext cx="24005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18116" y="1804403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2625618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7" name="Shape 202"/>
          <p:cNvSpPr txBox="1"/>
          <p:nvPr/>
        </p:nvSpPr>
        <p:spPr>
          <a:xfrm>
            <a:off x="5812300" y="3099275"/>
            <a:ext cx="3128100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5.1 - 3.2 + 1)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   +max(0, -1.7 - 3.2 + 1)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2.9) + max(0, -3.9)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2.9 + 0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2.9</a:t>
            </a:r>
          </a:p>
        </p:txBody>
      </p:sp>
      <p:sp>
        <p:nvSpPr>
          <p:cNvPr id="28" name="Shape 203"/>
          <p:cNvSpPr/>
          <p:nvPr/>
        </p:nvSpPr>
        <p:spPr>
          <a:xfrm>
            <a:off x="1465625" y="2400575"/>
            <a:ext cx="1155900" cy="21168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205"/>
          <p:cNvSpPr txBox="1"/>
          <p:nvPr/>
        </p:nvSpPr>
        <p:spPr>
          <a:xfrm>
            <a:off x="112321" y="4048425"/>
            <a:ext cx="1405002" cy="4689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 smtClean="0">
                <a:solidFill>
                  <a:srgbClr val="0000FF"/>
                </a:solidFill>
              </a:rPr>
              <a:t>Pierderile:</a:t>
            </a:r>
            <a:endParaRPr lang="en" sz="2000" dirty="0">
              <a:solidFill>
                <a:srgbClr val="0000FF"/>
              </a:solidFill>
            </a:endParaRPr>
          </a:p>
        </p:txBody>
      </p:sp>
      <p:sp>
        <p:nvSpPr>
          <p:cNvPr id="30" name="Shape 241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0000FF"/>
                </a:solidFill>
              </a:rPr>
              <a:t>2.9</a:t>
            </a:r>
          </a:p>
        </p:txBody>
      </p:sp>
      <p:cxnSp>
        <p:nvCxnSpPr>
          <p:cNvPr id="31" name="Shape 210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0043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Shape 6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Shape 656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657" name="Shape 6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Shape 6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Shape 6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0" name="Shape 660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61" name="Shape 661"/>
          <p:cNvSpPr/>
          <p:nvPr/>
        </p:nvSpPr>
        <p:spPr>
          <a:xfrm>
            <a:off x="5842975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2" name="Shape 662"/>
          <p:cNvSpPr/>
          <p:nvPr/>
        </p:nvSpPr>
        <p:spPr>
          <a:xfrm>
            <a:off x="4756875" y="3818300"/>
            <a:ext cx="4222200" cy="5189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3" name="Shape 663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4" name="Shape 664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5" name="Shape 665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6" name="Shape 666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7" name="Shape 667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8" name="Shape 668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9" name="Shape 669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0" name="Shape 670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1" name="Shape 671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2" name="Shape 672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73" name="Shape 6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98775" y="1656575"/>
            <a:ext cx="2101912" cy="2919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606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Shape 6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Shape 680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681" name="Shape 6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Shape 6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Shape 6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4" name="Shape 684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5" name="Shape 685"/>
          <p:cNvSpPr/>
          <p:nvPr/>
        </p:nvSpPr>
        <p:spPr>
          <a:xfrm>
            <a:off x="5004775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6" name="Shape 686"/>
          <p:cNvSpPr/>
          <p:nvPr/>
        </p:nvSpPr>
        <p:spPr>
          <a:xfrm>
            <a:off x="229650" y="3277900"/>
            <a:ext cx="4031699" cy="5405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7" name="Shape 687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8" name="Shape 688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9" name="Shape 689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0" name="Shape 690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1" name="Shape 691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2" name="Shape 692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3" name="Shape 693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4" name="Shape 694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5" name="Shape 695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6" name="Shape 696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979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Shape 7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Shape 703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704" name="Shape 7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Shape 7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Shape 7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Shape 707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08" name="Shape 708"/>
          <p:cNvSpPr/>
          <p:nvPr/>
        </p:nvSpPr>
        <p:spPr>
          <a:xfrm>
            <a:off x="5004775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9" name="Shape 709"/>
          <p:cNvSpPr/>
          <p:nvPr/>
        </p:nvSpPr>
        <p:spPr>
          <a:xfrm>
            <a:off x="229650" y="3277900"/>
            <a:ext cx="4031699" cy="5405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0" name="Shape 710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1" name="Shape 711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2" name="Shape 712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3" name="Shape 713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4" name="Shape 714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5" name="Shape 715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6" name="Shape 716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7" name="Shape 717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8" name="Shape 718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19" name="Shape 7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82828" y="1573476"/>
            <a:ext cx="2526749" cy="323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48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Shape 7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Shape 726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727" name="Shape 7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Shape 7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Shape 7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0" name="Shape 730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31" name="Shape 731"/>
          <p:cNvSpPr/>
          <p:nvPr/>
        </p:nvSpPr>
        <p:spPr>
          <a:xfrm>
            <a:off x="4134506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2" name="Shape 732"/>
          <p:cNvSpPr/>
          <p:nvPr/>
        </p:nvSpPr>
        <p:spPr>
          <a:xfrm>
            <a:off x="267100" y="3792835"/>
            <a:ext cx="3994200" cy="6008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3" name="Shape 733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4" name="Shape 734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5" name="Shape 735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6" name="Shape 736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7" name="Shape 737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8" name="Shape 738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9" name="Shape 739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0" name="Shape 740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1" name="Shape 741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642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Shape 7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Shape 748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749" name="Shape 7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Shape 7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Shape 7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2" name="Shape 752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53" name="Shape 753"/>
          <p:cNvSpPr/>
          <p:nvPr/>
        </p:nvSpPr>
        <p:spPr>
          <a:xfrm>
            <a:off x="4134506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4" name="Shape 754"/>
          <p:cNvSpPr/>
          <p:nvPr/>
        </p:nvSpPr>
        <p:spPr>
          <a:xfrm>
            <a:off x="267100" y="3792835"/>
            <a:ext cx="3994200" cy="6008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5" name="Shape 755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6" name="Shape 756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7" name="Shape 757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8" name="Shape 758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9" name="Shape 759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0" name="Shape 760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1" name="Shape 761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2" name="Shape 762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3" name="Shape 763"/>
          <p:cNvSpPr txBox="1"/>
          <p:nvPr/>
        </p:nvSpPr>
        <p:spPr>
          <a:xfrm>
            <a:off x="4070025" y="1584750"/>
            <a:ext cx="2455200" cy="290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(-1) * (-0.20) = 0.20</a:t>
            </a:r>
          </a:p>
        </p:txBody>
      </p:sp>
    </p:spTree>
    <p:extLst>
      <p:ext uri="{BB962C8B-B14F-4D97-AF65-F5344CB8AC3E}">
        <p14:creationId xmlns:p14="http://schemas.microsoft.com/office/powerpoint/2010/main" val="48414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Shape 7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Shape 770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771" name="Shape 7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Shape 7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Shape 7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4" name="Shape 774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75" name="Shape 775"/>
          <p:cNvSpPr/>
          <p:nvPr/>
        </p:nvSpPr>
        <p:spPr>
          <a:xfrm>
            <a:off x="3283375" y="1571075"/>
            <a:ext cx="1209300" cy="125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6" name="Shape 776"/>
          <p:cNvSpPr/>
          <p:nvPr/>
        </p:nvSpPr>
        <p:spPr>
          <a:xfrm>
            <a:off x="1340725" y="2744975"/>
            <a:ext cx="795300" cy="600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7" name="Shape 777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8" name="Shape 778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9" name="Shape 779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0" name="Shape 780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1" name="Shape 781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2" name="Shape 782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3" name="Shape 783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4" name="Shape 784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909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Shape 7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Shape 791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792" name="Shape 7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Shape 7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Shape 7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5" name="Shape 795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96" name="Shape 796"/>
          <p:cNvSpPr/>
          <p:nvPr/>
        </p:nvSpPr>
        <p:spPr>
          <a:xfrm>
            <a:off x="3283375" y="1571075"/>
            <a:ext cx="1209300" cy="125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7" name="Shape 797"/>
          <p:cNvSpPr txBox="1"/>
          <p:nvPr/>
        </p:nvSpPr>
        <p:spPr>
          <a:xfrm>
            <a:off x="4635699" y="1108625"/>
            <a:ext cx="4166378" cy="10308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[</a:t>
            </a:r>
            <a:r>
              <a:rPr lang="en" sz="1800" dirty="0" smtClean="0"/>
              <a:t>gradientul local</a:t>
            </a:r>
            <a:r>
              <a:rPr lang="en" sz="1800" dirty="0"/>
              <a:t>] x </a:t>
            </a:r>
            <a:r>
              <a:rPr lang="en" sz="1800" dirty="0" smtClean="0"/>
              <a:t>[gradientul calculat]</a:t>
            </a:r>
            <a:endParaRPr lang="en"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[1] x [0.2] = 0.2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[1] x [0.2] = 0.2  </a:t>
            </a:r>
            <a:r>
              <a:rPr lang="en" sz="1800" dirty="0" smtClean="0">
                <a:solidFill>
                  <a:srgbClr val="FF0000"/>
                </a:solidFill>
              </a:rPr>
              <a:t>(către ambele intrări)</a:t>
            </a:r>
            <a:endParaRPr lang="en" sz="1800" dirty="0">
              <a:solidFill>
                <a:srgbClr val="FF0000"/>
              </a:solidFill>
            </a:endParaRPr>
          </a:p>
        </p:txBody>
      </p:sp>
      <p:sp>
        <p:nvSpPr>
          <p:cNvPr id="798" name="Shape 798"/>
          <p:cNvSpPr/>
          <p:nvPr/>
        </p:nvSpPr>
        <p:spPr>
          <a:xfrm>
            <a:off x="1340725" y="2744975"/>
            <a:ext cx="795300" cy="600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9" name="Shape 799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0" name="Shape 800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1" name="Shape 801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2" name="Shape 802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3" name="Shape 803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4" name="Shape 804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999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Shape 8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Shape 811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812" name="Shape 8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Shape 8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Shape 8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5" name="Shape 815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16" name="Shape 816"/>
          <p:cNvSpPr/>
          <p:nvPr/>
        </p:nvSpPr>
        <p:spPr>
          <a:xfrm>
            <a:off x="1340725" y="723750"/>
            <a:ext cx="1483799" cy="1041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7" name="Shape 817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8" name="Shape 818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9" name="Shape 819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0" name="Shape 820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317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6" name="Shape 8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Shape 827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828" name="Shape 8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Shape 8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Shape 8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1" name="Shape 831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32" name="Shape 832"/>
          <p:cNvSpPr/>
          <p:nvPr/>
        </p:nvSpPr>
        <p:spPr>
          <a:xfrm>
            <a:off x="1340725" y="723750"/>
            <a:ext cx="1483799" cy="1041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33" name="Shape 833"/>
          <p:cNvSpPr txBox="1"/>
          <p:nvPr/>
        </p:nvSpPr>
        <p:spPr>
          <a:xfrm>
            <a:off x="3940260" y="797596"/>
            <a:ext cx="4314739" cy="7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[gradientul local] x [gradientul calculat]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FF0000"/>
                </a:solidFill>
              </a:rPr>
              <a:t>x0</a:t>
            </a:r>
            <a:r>
              <a:rPr lang="en" sz="1800" dirty="0">
                <a:solidFill>
                  <a:srgbClr val="FF0000"/>
                </a:solidFill>
              </a:rPr>
              <a:t>: [2] x [0.2] = 0.4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w0: [-1] x [0.2] = -0.2</a:t>
            </a:r>
          </a:p>
        </p:txBody>
      </p:sp>
      <p:sp>
        <p:nvSpPr>
          <p:cNvPr id="834" name="Shape 834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35" name="Shape 835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63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Shape 8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825" y="303325"/>
            <a:ext cx="30861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Shape 8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1050" y="350950"/>
            <a:ext cx="1581150" cy="61912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55" name="Shape 855"/>
          <p:cNvSpPr txBox="1"/>
          <p:nvPr/>
        </p:nvSpPr>
        <p:spPr>
          <a:xfrm>
            <a:off x="7008050" y="520750"/>
            <a:ext cx="20741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0000FF"/>
                </a:solidFill>
              </a:rPr>
              <a:t>f</a:t>
            </a:r>
            <a:r>
              <a:rPr lang="en" sz="1800" dirty="0" smtClean="0">
                <a:solidFill>
                  <a:srgbClr val="0000FF"/>
                </a:solidFill>
              </a:rPr>
              <a:t>unc</a:t>
            </a:r>
            <a:r>
              <a:rPr lang="en" sz="1800" dirty="0">
                <a:solidFill>
                  <a:srgbClr val="0000FF"/>
                </a:solidFill>
              </a:rPr>
              <a:t>ț</a:t>
            </a:r>
            <a:r>
              <a:rPr lang="en" sz="1800" dirty="0" smtClean="0">
                <a:solidFill>
                  <a:srgbClr val="0000FF"/>
                </a:solidFill>
              </a:rPr>
              <a:t>ia sigmoidă</a:t>
            </a:r>
            <a:endParaRPr lang="en" sz="1800" dirty="0">
              <a:solidFill>
                <a:srgbClr val="0000FF"/>
              </a:solidFill>
            </a:endParaRPr>
          </a:p>
        </p:txBody>
      </p:sp>
      <p:pic>
        <p:nvPicPr>
          <p:cNvPr id="856" name="Shape 8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025" y="1198025"/>
            <a:ext cx="7162800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Shape 8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3683" y="2075734"/>
            <a:ext cx="6600490" cy="2374165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Shape 858"/>
          <p:cNvSpPr/>
          <p:nvPr/>
        </p:nvSpPr>
        <p:spPr>
          <a:xfrm>
            <a:off x="4337223" y="3107250"/>
            <a:ext cx="3037225" cy="9314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9" name="Shape 859"/>
          <p:cNvSpPr txBox="1"/>
          <p:nvPr/>
        </p:nvSpPr>
        <p:spPr>
          <a:xfrm>
            <a:off x="5435348" y="3066600"/>
            <a:ext cx="1699500" cy="26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p</a:t>
            </a:r>
            <a:r>
              <a:rPr lang="en" dirty="0" smtClean="0">
                <a:solidFill>
                  <a:srgbClr val="0000FF"/>
                </a:solidFill>
              </a:rPr>
              <a:t>oartă sigmoidă</a:t>
            </a:r>
            <a:endParaRPr lang="en" dirty="0">
              <a:solidFill>
                <a:srgbClr val="0000FF"/>
              </a:solidFill>
            </a:endParaRPr>
          </a:p>
        </p:txBody>
      </p:sp>
      <p:sp>
        <p:nvSpPr>
          <p:cNvPr id="860" name="Shape 860"/>
          <p:cNvSpPr txBox="1"/>
          <p:nvPr/>
        </p:nvSpPr>
        <p:spPr>
          <a:xfrm>
            <a:off x="4364895" y="4037387"/>
            <a:ext cx="26481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(0.73) * (1 - 0.73) = 0.2</a:t>
            </a:r>
          </a:p>
        </p:txBody>
      </p:sp>
      <p:cxnSp>
        <p:nvCxnSpPr>
          <p:cNvPr id="861" name="Shape 861"/>
          <p:cNvCxnSpPr/>
          <p:nvPr/>
        </p:nvCxnSpPr>
        <p:spPr>
          <a:xfrm flipH="1" flipV="1">
            <a:off x="4122602" y="3829537"/>
            <a:ext cx="252062" cy="41441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62" name="Shape 862"/>
          <p:cNvSpPr/>
          <p:nvPr/>
        </p:nvSpPr>
        <p:spPr>
          <a:xfrm>
            <a:off x="7394357" y="3444175"/>
            <a:ext cx="386700" cy="2204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254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" grpId="0"/>
      <p:bldP spid="86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272825" y="124024"/>
            <a:ext cx="7473900" cy="66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P</a:t>
            </a:r>
            <a:r>
              <a:rPr lang="en" sz="1800" dirty="0" smtClean="0"/>
              <a:t>entru </a:t>
            </a:r>
            <a:r>
              <a:rPr lang="en" sz="1800" dirty="0"/>
              <a:t>3 exemple de </a:t>
            </a:r>
            <a:r>
              <a:rPr lang="en" sz="1800" dirty="0" smtClean="0"/>
              <a:t>antrenare, 3 clase, și </a:t>
            </a:r>
          </a:p>
          <a:p>
            <a:pPr lvl="0"/>
            <a:r>
              <a:rPr lang="en" sz="1800" dirty="0" smtClean="0"/>
              <a:t>ponderile W, obținem scorurile:</a:t>
            </a:r>
            <a:endParaRPr lang="en" sz="1800" dirty="0"/>
          </a:p>
        </p:txBody>
      </p:sp>
      <p:sp>
        <p:nvSpPr>
          <p:cNvPr id="150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pisică</a:t>
            </a:r>
            <a:endParaRPr lang="en" sz="2400" dirty="0"/>
          </a:p>
        </p:txBody>
      </p:sp>
      <p:sp>
        <p:nvSpPr>
          <p:cNvPr id="151" name="Shape 15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broască</a:t>
            </a:r>
            <a:endParaRPr lang="en" sz="2400" dirty="0"/>
          </a:p>
        </p:txBody>
      </p:sp>
      <p:sp>
        <p:nvSpPr>
          <p:cNvPr id="152" name="Shape 15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</a:t>
            </a:r>
            <a:r>
              <a:rPr lang="en" sz="2400" dirty="0" smtClean="0"/>
              <a:t>așină</a:t>
            </a:r>
            <a:endParaRPr lang="en" sz="2400" dirty="0"/>
          </a:p>
        </p:txBody>
      </p:sp>
      <p:sp>
        <p:nvSpPr>
          <p:cNvPr id="153" name="Shape 15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6457" y="493975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Shape 163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5859850" y="-8639"/>
            <a:ext cx="3222600" cy="61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 smtClean="0"/>
              <a:t>Funcția de pierdere pentru SVM multi-clasă:</a:t>
            </a:r>
            <a:endParaRPr lang="en" sz="1800" b="1" dirty="0"/>
          </a:p>
        </p:txBody>
      </p:sp>
      <p:sp>
        <p:nvSpPr>
          <p:cNvPr id="165" name="Shape 165"/>
          <p:cNvSpPr txBox="1"/>
          <p:nvPr/>
        </p:nvSpPr>
        <p:spPr>
          <a:xfrm>
            <a:off x="5921425" y="640150"/>
            <a:ext cx="3128100" cy="2895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 smtClean="0"/>
              <a:t>Fiind dat un exemplu</a:t>
            </a:r>
            <a:endParaRPr lang="en" dirty="0"/>
          </a:p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/>
              <a:t>u</a:t>
            </a:r>
            <a:r>
              <a:rPr lang="en" dirty="0" smtClean="0"/>
              <a:t>nde       este histograma imaginii și</a:t>
            </a:r>
            <a:endParaRPr lang="en" dirty="0"/>
          </a:p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 smtClean="0"/>
              <a:t>     este eticheta asociată (întreg),</a:t>
            </a:r>
            <a:endParaRPr dirty="0"/>
          </a:p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err="1"/>
              <a:t>n</a:t>
            </a:r>
            <a:r>
              <a:rPr lang="en-US" dirty="0" err="1" smtClean="0"/>
              <a:t>otând</a:t>
            </a:r>
            <a:r>
              <a:rPr lang="en-US" dirty="0" smtClean="0"/>
              <a:t> </a:t>
            </a:r>
            <a:r>
              <a:rPr lang="en-US" dirty="0" err="1" smtClean="0"/>
              <a:t>vectorul</a:t>
            </a:r>
            <a:r>
              <a:rPr lang="en-US" dirty="0" smtClean="0"/>
              <a:t> de </a:t>
            </a:r>
            <a:r>
              <a:rPr lang="en-US" dirty="0" err="1" smtClean="0"/>
              <a:t>scoruri</a:t>
            </a:r>
            <a:r>
              <a:rPr lang="en-US" dirty="0" smtClean="0"/>
              <a:t> cu</a:t>
            </a:r>
            <a:r>
              <a:rPr lang="en" dirty="0" smtClean="0"/>
              <a:t>:</a:t>
            </a:r>
            <a:endParaRPr lang="en" dirty="0"/>
          </a:p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endParaRPr dirty="0"/>
          </a:p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f</a:t>
            </a:r>
            <a:r>
              <a:rPr lang="en" dirty="0" smtClean="0"/>
              <a:t>uncția de pierdere a clasificatorului SVM are forma: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66" name="Shape 1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84994" y="742939"/>
            <a:ext cx="723584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 rotWithShape="1">
          <a:blip r:embed="rId7">
            <a:alphaModFix/>
          </a:blip>
          <a:srcRect l="55307" r="11518"/>
          <a:stretch/>
        </p:blipFill>
        <p:spPr>
          <a:xfrm>
            <a:off x="5985444" y="1246793"/>
            <a:ext cx="24005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 rotWithShape="1">
          <a:blip r:embed="rId7">
            <a:alphaModFix/>
          </a:blip>
          <a:srcRect l="15513" r="51310"/>
          <a:stretch/>
        </p:blipFill>
        <p:spPr>
          <a:xfrm>
            <a:off x="6471080" y="1001287"/>
            <a:ext cx="24005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18116" y="1804403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2625618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9" name="Shape 205"/>
          <p:cNvSpPr txBox="1"/>
          <p:nvPr/>
        </p:nvSpPr>
        <p:spPr>
          <a:xfrm>
            <a:off x="112321" y="4048425"/>
            <a:ext cx="1405002" cy="4689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 smtClean="0">
                <a:solidFill>
                  <a:srgbClr val="0000FF"/>
                </a:solidFill>
              </a:rPr>
              <a:t>Pierderile:</a:t>
            </a:r>
            <a:endParaRPr lang="en" sz="2000" dirty="0">
              <a:solidFill>
                <a:srgbClr val="0000FF"/>
              </a:solidFill>
            </a:endParaRPr>
          </a:p>
        </p:txBody>
      </p:sp>
      <p:sp>
        <p:nvSpPr>
          <p:cNvPr id="30" name="Shape 241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chemeClr val="tx1"/>
                </a:solidFill>
              </a:rPr>
              <a:t>2.9</a:t>
            </a:r>
          </a:p>
        </p:txBody>
      </p:sp>
      <p:cxnSp>
        <p:nvCxnSpPr>
          <p:cNvPr id="31" name="Shape 210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2" name="Shape 238"/>
          <p:cNvSpPr/>
          <p:nvPr/>
        </p:nvSpPr>
        <p:spPr>
          <a:xfrm>
            <a:off x="2837225" y="2400575"/>
            <a:ext cx="1155900" cy="21168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239"/>
          <p:cNvSpPr txBox="1"/>
          <p:nvPr/>
        </p:nvSpPr>
        <p:spPr>
          <a:xfrm>
            <a:off x="3229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0000FF"/>
                </a:solidFill>
              </a:rPr>
              <a:t>0</a:t>
            </a:r>
          </a:p>
        </p:txBody>
      </p:sp>
      <p:sp>
        <p:nvSpPr>
          <p:cNvPr id="34" name="Shape 237"/>
          <p:cNvSpPr txBox="1"/>
          <p:nvPr/>
        </p:nvSpPr>
        <p:spPr>
          <a:xfrm>
            <a:off x="5812300" y="3099275"/>
            <a:ext cx="3128100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1.3 - 4.9 + 1)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   +max(0, 2.0 - 4.9 + 1)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-2.6) + max(0, -1.9)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0 + 0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0</a:t>
            </a:r>
          </a:p>
        </p:txBody>
      </p:sp>
    </p:spTree>
    <p:extLst>
      <p:ext uri="{BB962C8B-B14F-4D97-AF65-F5344CB8AC3E}">
        <p14:creationId xmlns:p14="http://schemas.microsoft.com/office/powerpoint/2010/main" val="264361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 txBox="1"/>
          <p:nvPr/>
        </p:nvSpPr>
        <p:spPr>
          <a:xfrm>
            <a:off x="1074615" y="247125"/>
            <a:ext cx="6965462" cy="49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 smtClean="0"/>
              <a:t>Tipare ce apar în propagarea înapoi a gradientului</a:t>
            </a:r>
            <a:endParaRPr lang="en" sz="2400" dirty="0"/>
          </a:p>
        </p:txBody>
      </p:sp>
      <p:pic>
        <p:nvPicPr>
          <p:cNvPr id="869" name="Shape 8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5485" y="1257824"/>
            <a:ext cx="525780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Shape 870"/>
          <p:cNvSpPr txBox="1"/>
          <p:nvPr/>
        </p:nvSpPr>
        <p:spPr>
          <a:xfrm>
            <a:off x="78154" y="1992922"/>
            <a:ext cx="3557100" cy="18659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b="1" dirty="0" smtClean="0"/>
              <a:t>Poartă add</a:t>
            </a:r>
            <a:r>
              <a:rPr lang="en" sz="1800" dirty="0"/>
              <a:t>: </a:t>
            </a:r>
            <a:r>
              <a:rPr lang="en" sz="1800" dirty="0" smtClean="0"/>
              <a:t>distribuie gradientul</a:t>
            </a:r>
          </a:p>
          <a:p>
            <a:pPr lvl="0"/>
            <a:endParaRPr lang="en"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b="1" dirty="0" smtClean="0"/>
              <a:t>Poartă max</a:t>
            </a:r>
            <a:r>
              <a:rPr lang="en" sz="1800" dirty="0" smtClean="0"/>
              <a:t>: rutează gradientul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b="1" dirty="0" smtClean="0"/>
              <a:t>Poartă ori</a:t>
            </a:r>
            <a:r>
              <a:rPr lang="en" sz="1800" dirty="0" smtClean="0"/>
              <a:t>: comută gradientul</a:t>
            </a:r>
            <a:endParaRPr lang="en" sz="1800" dirty="0"/>
          </a:p>
        </p:txBody>
      </p:sp>
    </p:spTree>
    <p:extLst>
      <p:ext uri="{BB962C8B-B14F-4D97-AF65-F5344CB8AC3E}">
        <p14:creationId xmlns:p14="http://schemas.microsoft.com/office/powerpoint/2010/main" val="337917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 txBox="1"/>
          <p:nvPr/>
        </p:nvSpPr>
        <p:spPr>
          <a:xfrm>
            <a:off x="381000" y="63375"/>
            <a:ext cx="8342923" cy="55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 smtClean="0"/>
              <a:t>Atunci când se ramifică, gradienții se adună</a:t>
            </a:r>
            <a:endParaRPr lang="en" sz="2400" dirty="0"/>
          </a:p>
        </p:txBody>
      </p:sp>
      <p:sp>
        <p:nvSpPr>
          <p:cNvPr id="877" name="Shape 877"/>
          <p:cNvSpPr/>
          <p:nvPr/>
        </p:nvSpPr>
        <p:spPr>
          <a:xfrm>
            <a:off x="2909925" y="2178384"/>
            <a:ext cx="863099" cy="863099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78" name="Shape 878"/>
          <p:cNvCxnSpPr/>
          <p:nvPr/>
        </p:nvCxnSpPr>
        <p:spPr>
          <a:xfrm rot="10800000" flipH="1">
            <a:off x="3750650" y="1627709"/>
            <a:ext cx="1577399" cy="8333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79" name="Shape 879"/>
          <p:cNvSpPr/>
          <p:nvPr/>
        </p:nvSpPr>
        <p:spPr>
          <a:xfrm>
            <a:off x="5328050" y="1199884"/>
            <a:ext cx="863099" cy="863099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80" name="Shape 880"/>
          <p:cNvCxnSpPr>
            <a:stCxn id="877" idx="5"/>
          </p:cNvCxnSpPr>
          <p:nvPr/>
        </p:nvCxnSpPr>
        <p:spPr>
          <a:xfrm>
            <a:off x="3646626" y="2915085"/>
            <a:ext cx="1703700" cy="8405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81" name="Shape 881"/>
          <p:cNvSpPr/>
          <p:nvPr/>
        </p:nvSpPr>
        <p:spPr>
          <a:xfrm>
            <a:off x="5350325" y="3368559"/>
            <a:ext cx="863099" cy="863099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82" name="Shape 882"/>
          <p:cNvCxnSpPr/>
          <p:nvPr/>
        </p:nvCxnSpPr>
        <p:spPr>
          <a:xfrm flipH="1">
            <a:off x="3906825" y="1813734"/>
            <a:ext cx="1458299" cy="7514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3" name="Shape 883"/>
          <p:cNvCxnSpPr>
            <a:stCxn id="881" idx="1"/>
          </p:cNvCxnSpPr>
          <p:nvPr/>
        </p:nvCxnSpPr>
        <p:spPr>
          <a:xfrm rot="10800000">
            <a:off x="3899623" y="2795957"/>
            <a:ext cx="1577100" cy="699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4" name="Shape 884"/>
          <p:cNvCxnSpPr/>
          <p:nvPr/>
        </p:nvCxnSpPr>
        <p:spPr>
          <a:xfrm rot="10800000" flipH="1">
            <a:off x="6168725" y="943308"/>
            <a:ext cx="930000" cy="52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5" name="Shape 885"/>
          <p:cNvCxnSpPr/>
          <p:nvPr/>
        </p:nvCxnSpPr>
        <p:spPr>
          <a:xfrm>
            <a:off x="6161300" y="1798934"/>
            <a:ext cx="1063800" cy="409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6" name="Shape 886"/>
          <p:cNvCxnSpPr/>
          <p:nvPr/>
        </p:nvCxnSpPr>
        <p:spPr>
          <a:xfrm rot="10800000" flipH="1">
            <a:off x="6183600" y="2944734"/>
            <a:ext cx="1182900" cy="6695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7" name="Shape 887"/>
          <p:cNvCxnSpPr>
            <a:stCxn id="881" idx="5"/>
          </p:cNvCxnSpPr>
          <p:nvPr/>
        </p:nvCxnSpPr>
        <p:spPr>
          <a:xfrm>
            <a:off x="6087026" y="4105260"/>
            <a:ext cx="989400" cy="5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8" name="Shape 888"/>
          <p:cNvCxnSpPr>
            <a:endCxn id="877" idx="2"/>
          </p:cNvCxnSpPr>
          <p:nvPr/>
        </p:nvCxnSpPr>
        <p:spPr>
          <a:xfrm>
            <a:off x="1771425" y="2609933"/>
            <a:ext cx="113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89" name="Shape 889"/>
          <p:cNvSpPr txBox="1"/>
          <p:nvPr/>
        </p:nvSpPr>
        <p:spPr>
          <a:xfrm>
            <a:off x="3961025" y="2397989"/>
            <a:ext cx="394500" cy="40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29021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 txBox="1"/>
          <p:nvPr/>
        </p:nvSpPr>
        <p:spPr>
          <a:xfrm>
            <a:off x="272199" y="62925"/>
            <a:ext cx="8578723" cy="59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 smtClean="0"/>
              <a:t>Propagare înainte/înapoi pentru poarta ori (MATLAB)</a:t>
            </a:r>
            <a:endParaRPr lang="en" sz="2800" dirty="0"/>
          </a:p>
        </p:txBody>
      </p:sp>
      <p:sp>
        <p:nvSpPr>
          <p:cNvPr id="924" name="Shape 924"/>
          <p:cNvSpPr txBox="1"/>
          <p:nvPr/>
        </p:nvSpPr>
        <p:spPr>
          <a:xfrm>
            <a:off x="1850726" y="720220"/>
            <a:ext cx="2955736" cy="36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(x</a:t>
            </a:r>
            <a:r>
              <a:rPr lang="en" sz="2400" dirty="0" smtClean="0"/>
              <a:t>, y, z sunt scalari)</a:t>
            </a:r>
            <a:endParaRPr lang="en" sz="2400" dirty="0"/>
          </a:p>
        </p:txBody>
      </p:sp>
      <p:sp>
        <p:nvSpPr>
          <p:cNvPr id="925" name="Shape 925"/>
          <p:cNvSpPr/>
          <p:nvPr/>
        </p:nvSpPr>
        <p:spPr>
          <a:xfrm>
            <a:off x="682058" y="1246427"/>
            <a:ext cx="548699" cy="548699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182880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*</a:t>
            </a:r>
          </a:p>
        </p:txBody>
      </p:sp>
      <p:cxnSp>
        <p:nvCxnSpPr>
          <p:cNvPr id="926" name="Shape 926"/>
          <p:cNvCxnSpPr>
            <a:endCxn id="925" idx="1"/>
          </p:cNvCxnSpPr>
          <p:nvPr/>
        </p:nvCxnSpPr>
        <p:spPr>
          <a:xfrm>
            <a:off x="333713" y="1004582"/>
            <a:ext cx="428699" cy="32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27" name="Shape 927"/>
          <p:cNvCxnSpPr>
            <a:endCxn id="925" idx="3"/>
          </p:cNvCxnSpPr>
          <p:nvPr/>
        </p:nvCxnSpPr>
        <p:spPr>
          <a:xfrm rot="10800000" flipH="1">
            <a:off x="262613" y="1714771"/>
            <a:ext cx="499799" cy="29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28" name="Shape 928"/>
          <p:cNvCxnSpPr>
            <a:stCxn id="925" idx="6"/>
          </p:cNvCxnSpPr>
          <p:nvPr/>
        </p:nvCxnSpPr>
        <p:spPr>
          <a:xfrm>
            <a:off x="1230757" y="1520776"/>
            <a:ext cx="61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29" name="Shape 929"/>
          <p:cNvSpPr txBox="1"/>
          <p:nvPr/>
        </p:nvSpPr>
        <p:spPr>
          <a:xfrm>
            <a:off x="386077" y="606763"/>
            <a:ext cx="334200" cy="2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x</a:t>
            </a:r>
          </a:p>
        </p:txBody>
      </p:sp>
      <p:sp>
        <p:nvSpPr>
          <p:cNvPr id="930" name="Shape 930"/>
          <p:cNvSpPr txBox="1"/>
          <p:nvPr/>
        </p:nvSpPr>
        <p:spPr>
          <a:xfrm>
            <a:off x="382764" y="1767788"/>
            <a:ext cx="334200" cy="2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y</a:t>
            </a:r>
          </a:p>
        </p:txBody>
      </p:sp>
      <p:sp>
        <p:nvSpPr>
          <p:cNvPr id="931" name="Shape 931"/>
          <p:cNvSpPr txBox="1"/>
          <p:nvPr/>
        </p:nvSpPr>
        <p:spPr>
          <a:xfrm>
            <a:off x="1423320" y="1027789"/>
            <a:ext cx="241800" cy="2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z</a:t>
            </a:r>
          </a:p>
        </p:txBody>
      </p:sp>
      <p:sp>
        <p:nvSpPr>
          <p:cNvPr id="14" name="Shape 924"/>
          <p:cNvSpPr txBox="1"/>
          <p:nvPr/>
        </p:nvSpPr>
        <p:spPr>
          <a:xfrm>
            <a:off x="1862925" y="1707924"/>
            <a:ext cx="7107660" cy="32399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FF"/>
                </a:solidFill>
                <a:latin typeface="Courier"/>
                <a:cs typeface="Courier"/>
              </a:rPr>
              <a:t>f</a:t>
            </a:r>
            <a:r>
              <a:rPr lang="en" sz="2200" dirty="0" smtClean="0">
                <a:solidFill>
                  <a:srgbClr val="0000FF"/>
                </a:solidFill>
                <a:latin typeface="Courier"/>
                <a:cs typeface="Courier"/>
              </a:rPr>
              <a:t>unction</a:t>
            </a:r>
            <a:r>
              <a:rPr lang="en" sz="2200" dirty="0" smtClean="0">
                <a:latin typeface="Courier"/>
                <a:cs typeface="Courier"/>
              </a:rPr>
              <a:t> [z] = forward(x,y)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latin typeface="Courier"/>
                <a:cs typeface="Courier"/>
              </a:rPr>
              <a:t>z</a:t>
            </a:r>
            <a:r>
              <a:rPr lang="en" sz="2200" dirty="0" smtClean="0">
                <a:latin typeface="Courier"/>
                <a:cs typeface="Courier"/>
              </a:rPr>
              <a:t> = x * y;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 smtClean="0">
                <a:latin typeface="Courier"/>
                <a:cs typeface="Courier"/>
              </a:rPr>
              <a:t>layer.input = [x, y]</a:t>
            </a:r>
            <a:r>
              <a:rPr lang="en-US" sz="2200" dirty="0" smtClean="0">
                <a:latin typeface="Courier"/>
                <a:cs typeface="Courier"/>
              </a:rPr>
              <a:t>;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% pt. backward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rgbClr val="0000FF"/>
                </a:solidFill>
                <a:latin typeface="Courier"/>
                <a:cs typeface="Courier"/>
              </a:rPr>
              <a:t>e</a:t>
            </a:r>
            <a:r>
              <a:rPr lang="en-US" sz="2200" dirty="0" smtClean="0">
                <a:solidFill>
                  <a:srgbClr val="0000FF"/>
                </a:solidFill>
                <a:latin typeface="Courier"/>
                <a:cs typeface="Courier"/>
              </a:rPr>
              <a:t>nd</a:t>
            </a:r>
          </a:p>
          <a:p>
            <a:pPr lvl="0" rtl="0">
              <a:spcBef>
                <a:spcPts val="0"/>
              </a:spcBef>
              <a:buNone/>
            </a:pPr>
            <a:endParaRPr lang="en-US" sz="22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rgbClr val="0000FF"/>
                </a:solidFill>
                <a:latin typeface="Courier"/>
                <a:cs typeface="Courier"/>
              </a:rPr>
              <a:t>f</a:t>
            </a:r>
            <a:r>
              <a:rPr lang="en-US" sz="2200" dirty="0" smtClean="0">
                <a:solidFill>
                  <a:srgbClr val="0000FF"/>
                </a:solidFill>
                <a:latin typeface="Courier"/>
                <a:cs typeface="Courier"/>
              </a:rPr>
              <a:t>unction</a:t>
            </a:r>
            <a:r>
              <a:rPr lang="en-US" sz="2200" dirty="0" smtClean="0">
                <a:latin typeface="Courier"/>
                <a:cs typeface="Courier"/>
              </a:rPr>
              <a:t> [dx, </a:t>
            </a:r>
            <a:r>
              <a:rPr lang="en-US" sz="2200" dirty="0" err="1" smtClean="0">
                <a:latin typeface="Courier"/>
                <a:cs typeface="Courier"/>
              </a:rPr>
              <a:t>dy</a:t>
            </a:r>
            <a:r>
              <a:rPr lang="en-US" sz="2200" dirty="0" smtClean="0">
                <a:latin typeface="Courier"/>
                <a:cs typeface="Courier"/>
              </a:rPr>
              <a:t>] = backward(</a:t>
            </a:r>
            <a:r>
              <a:rPr lang="en-US" sz="2200" dirty="0" err="1" smtClean="0">
                <a:latin typeface="Courier"/>
                <a:cs typeface="Courier"/>
              </a:rPr>
              <a:t>dz</a:t>
            </a:r>
            <a:r>
              <a:rPr lang="en-US" sz="2200" dirty="0" smtClean="0">
                <a:latin typeface="Courier"/>
                <a:cs typeface="Courier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Courier"/>
                <a:cs typeface="Courier"/>
              </a:rPr>
              <a:t>d</a:t>
            </a:r>
            <a:r>
              <a:rPr lang="en-US" sz="2200" dirty="0" smtClean="0">
                <a:latin typeface="Courier"/>
                <a:cs typeface="Courier"/>
              </a:rPr>
              <a:t>x = </a:t>
            </a:r>
            <a:r>
              <a:rPr lang="en-US" sz="2200" dirty="0" err="1" smtClean="0">
                <a:latin typeface="Courier"/>
                <a:cs typeface="Courier"/>
              </a:rPr>
              <a:t>layer.input</a:t>
            </a:r>
            <a:r>
              <a:rPr lang="en-US" sz="2200" dirty="0" smtClean="0">
                <a:latin typeface="Courier"/>
                <a:cs typeface="Courier"/>
              </a:rPr>
              <a:t>(2) * </a:t>
            </a:r>
            <a:r>
              <a:rPr lang="en-US" sz="2200" dirty="0" err="1" smtClean="0">
                <a:latin typeface="Courier"/>
                <a:cs typeface="Courier"/>
              </a:rPr>
              <a:t>dz</a:t>
            </a:r>
            <a:r>
              <a:rPr lang="en-US" sz="2200" dirty="0" smtClean="0">
                <a:latin typeface="Courier"/>
                <a:cs typeface="Courier"/>
              </a:rPr>
              <a:t>;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% </a:t>
            </a:r>
            <a:r>
              <a:rPr lang="en-US" sz="2200" dirty="0" err="1" smtClean="0">
                <a:solidFill>
                  <a:srgbClr val="008000"/>
                </a:solidFill>
                <a:latin typeface="Courier"/>
                <a:cs typeface="Courier"/>
              </a:rPr>
              <a:t>dz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/dx * </a:t>
            </a:r>
            <a:r>
              <a:rPr lang="en-US" sz="2200" dirty="0" err="1" smtClean="0">
                <a:solidFill>
                  <a:srgbClr val="008000"/>
                </a:solidFill>
                <a:latin typeface="Courier"/>
                <a:cs typeface="Courier"/>
              </a:rPr>
              <a:t>dL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2200" dirty="0" err="1" smtClean="0">
                <a:solidFill>
                  <a:srgbClr val="008000"/>
                </a:solidFill>
                <a:latin typeface="Courier"/>
                <a:cs typeface="Courier"/>
              </a:rPr>
              <a:t>dz</a:t>
            </a:r>
            <a:endParaRPr lang="en-US" sz="22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 err="1">
                <a:latin typeface="Courier"/>
                <a:cs typeface="Courier"/>
              </a:rPr>
              <a:t>d</a:t>
            </a:r>
            <a:r>
              <a:rPr lang="en-US" sz="2200" dirty="0" err="1" smtClean="0">
                <a:latin typeface="Courier"/>
                <a:cs typeface="Courier"/>
              </a:rPr>
              <a:t>y</a:t>
            </a:r>
            <a:r>
              <a:rPr lang="en-US" sz="2200" dirty="0" smtClean="0">
                <a:latin typeface="Courier"/>
                <a:cs typeface="Courier"/>
              </a:rPr>
              <a:t> = </a:t>
            </a:r>
            <a:r>
              <a:rPr lang="en-US" sz="2200" dirty="0" err="1" smtClean="0">
                <a:latin typeface="Courier"/>
                <a:cs typeface="Courier"/>
              </a:rPr>
              <a:t>layer.input</a:t>
            </a:r>
            <a:r>
              <a:rPr lang="en-US" sz="2200" dirty="0" smtClean="0">
                <a:latin typeface="Courier"/>
                <a:cs typeface="Courier"/>
              </a:rPr>
              <a:t>(1) * </a:t>
            </a:r>
            <a:r>
              <a:rPr lang="en-US" sz="2200" dirty="0" err="1" smtClean="0">
                <a:latin typeface="Courier"/>
                <a:cs typeface="Courier"/>
              </a:rPr>
              <a:t>dz</a:t>
            </a:r>
            <a:r>
              <a:rPr lang="en-US" sz="2200" dirty="0" smtClean="0">
                <a:latin typeface="Courier"/>
                <a:cs typeface="Courier"/>
              </a:rPr>
              <a:t>;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% </a:t>
            </a:r>
            <a:r>
              <a:rPr lang="en-US" sz="2200" dirty="0" err="1" smtClean="0">
                <a:solidFill>
                  <a:srgbClr val="008000"/>
                </a:solidFill>
                <a:latin typeface="Courier"/>
                <a:cs typeface="Courier"/>
              </a:rPr>
              <a:t>dz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2200" dirty="0" err="1" smtClean="0">
                <a:solidFill>
                  <a:srgbClr val="008000"/>
                </a:solidFill>
                <a:latin typeface="Courier"/>
                <a:cs typeface="Courier"/>
              </a:rPr>
              <a:t>dy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 * </a:t>
            </a:r>
            <a:r>
              <a:rPr lang="en-US" sz="2200" dirty="0" err="1" smtClean="0">
                <a:solidFill>
                  <a:srgbClr val="008000"/>
                </a:solidFill>
                <a:latin typeface="Courier"/>
                <a:cs typeface="Courier"/>
              </a:rPr>
              <a:t>dL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2200" dirty="0" err="1" smtClean="0">
                <a:solidFill>
                  <a:srgbClr val="008000"/>
                </a:solidFill>
                <a:latin typeface="Courier"/>
                <a:cs typeface="Courier"/>
              </a:rPr>
              <a:t>dz</a:t>
            </a:r>
            <a:endParaRPr lang="en-US" sz="22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 smtClean="0">
                <a:solidFill>
                  <a:srgbClr val="0000FF"/>
                </a:solidFill>
                <a:latin typeface="Courier"/>
                <a:cs typeface="Courier"/>
              </a:rPr>
              <a:t>end</a:t>
            </a:r>
            <a:endParaRPr lang="en" sz="2200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pPr lvl="0" rtl="0">
              <a:spcBef>
                <a:spcPts val="0"/>
              </a:spcBef>
              <a:buNone/>
            </a:pPr>
            <a:endParaRPr lang="en" sz="2200" dirty="0"/>
          </a:p>
        </p:txBody>
      </p:sp>
      <p:pic>
        <p:nvPicPr>
          <p:cNvPr id="15" name="Shape 9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9199" y="2861164"/>
            <a:ext cx="514350" cy="6667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16" name="Shape 917"/>
          <p:cNvCxnSpPr/>
          <p:nvPr/>
        </p:nvCxnSpPr>
        <p:spPr>
          <a:xfrm flipH="1">
            <a:off x="3761154" y="3208008"/>
            <a:ext cx="738046" cy="319906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9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3894" y="2876814"/>
            <a:ext cx="466725" cy="6762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3" name="Shape 917"/>
          <p:cNvCxnSpPr/>
          <p:nvPr/>
        </p:nvCxnSpPr>
        <p:spPr>
          <a:xfrm flipH="1">
            <a:off x="7015848" y="3200455"/>
            <a:ext cx="738046" cy="319906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2860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Shape 999"/>
          <p:cNvSpPr txBox="1"/>
          <p:nvPr/>
        </p:nvSpPr>
        <p:spPr>
          <a:xfrm>
            <a:off x="146101" y="48751"/>
            <a:ext cx="4766100" cy="49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Gradienții pentru cod vectorial</a:t>
            </a:r>
            <a:endParaRPr lang="en" sz="2400" dirty="0"/>
          </a:p>
        </p:txBody>
      </p:sp>
      <p:sp>
        <p:nvSpPr>
          <p:cNvPr id="1000" name="Shape 1000"/>
          <p:cNvSpPr/>
          <p:nvPr/>
        </p:nvSpPr>
        <p:spPr>
          <a:xfrm>
            <a:off x="2976200" y="1235251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1001" name="Shape 1001"/>
          <p:cNvCxnSpPr/>
          <p:nvPr/>
        </p:nvCxnSpPr>
        <p:spPr>
          <a:xfrm rot="10800000" flipH="1">
            <a:off x="702175" y="3716676"/>
            <a:ext cx="2409900" cy="8138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02" name="Shape 1002"/>
          <p:cNvCxnSpPr/>
          <p:nvPr/>
        </p:nvCxnSpPr>
        <p:spPr>
          <a:xfrm>
            <a:off x="989425" y="1211276"/>
            <a:ext cx="2194200" cy="9335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03" name="Shape 1003"/>
          <p:cNvCxnSpPr>
            <a:stCxn id="1000" idx="6"/>
          </p:cNvCxnSpPr>
          <p:nvPr/>
        </p:nvCxnSpPr>
        <p:spPr>
          <a:xfrm>
            <a:off x="6470899" y="2982600"/>
            <a:ext cx="2274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1004" name="Shape 10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2" y="973601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05" name="Shape 10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3801526"/>
            <a:ext cx="295275" cy="36195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06" name="Shape 10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7" y="2499201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07" name="Shape 10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8762" y="2030938"/>
            <a:ext cx="485775" cy="6381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08" name="Shape 10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2" y="3233538"/>
            <a:ext cx="409575" cy="7048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09" name="Shape 1009"/>
          <p:cNvSpPr txBox="1"/>
          <p:nvPr/>
        </p:nvSpPr>
        <p:spPr>
          <a:xfrm>
            <a:off x="3945275" y="1634176"/>
            <a:ext cx="2114400" cy="57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FF0000"/>
                </a:solidFill>
              </a:rPr>
              <a:t>“</a:t>
            </a:r>
            <a:r>
              <a:rPr lang="en" sz="1800" dirty="0" smtClean="0">
                <a:solidFill>
                  <a:srgbClr val="FF0000"/>
                </a:solidFill>
              </a:rPr>
              <a:t>gradientul local</a:t>
            </a:r>
            <a:r>
              <a:rPr lang="en" sz="1800" dirty="0">
                <a:solidFill>
                  <a:srgbClr val="FF0000"/>
                </a:solidFill>
              </a:rPr>
              <a:t>”</a:t>
            </a:r>
          </a:p>
        </p:txBody>
      </p:sp>
      <p:cxnSp>
        <p:nvCxnSpPr>
          <p:cNvPr id="1010" name="Shape 1010"/>
          <p:cNvCxnSpPr>
            <a:endCxn id="1007" idx="3"/>
          </p:cNvCxnSpPr>
          <p:nvPr/>
        </p:nvCxnSpPr>
        <p:spPr>
          <a:xfrm flipH="1">
            <a:off x="3884537" y="1868826"/>
            <a:ext cx="3097800" cy="4812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11" name="Shape 1011"/>
          <p:cNvSpPr txBox="1"/>
          <p:nvPr/>
        </p:nvSpPr>
        <p:spPr>
          <a:xfrm>
            <a:off x="6310922" y="312615"/>
            <a:ext cx="2833078" cy="15562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0000FF"/>
                </a:solidFill>
              </a:rPr>
              <a:t>Aceasta este matricea </a:t>
            </a:r>
            <a:r>
              <a:rPr lang="en" sz="1800" b="1" dirty="0" smtClean="0">
                <a:solidFill>
                  <a:srgbClr val="0000FF"/>
                </a:solidFill>
              </a:rPr>
              <a:t>Jacobiană</a:t>
            </a:r>
            <a:r>
              <a:rPr lang="en" sz="1800" dirty="0" smtClean="0">
                <a:solidFill>
                  <a:srgbClr val="0000FF"/>
                </a:solidFill>
              </a:rPr>
              <a:t> </a:t>
            </a:r>
            <a:r>
              <a:rPr lang="en" sz="1800" dirty="0">
                <a:solidFill>
                  <a:srgbClr val="0000FF"/>
                </a:solidFill>
              </a:rPr>
              <a:t>(</a:t>
            </a:r>
            <a:r>
              <a:rPr lang="en" sz="1800" dirty="0" smtClean="0">
                <a:solidFill>
                  <a:srgbClr val="0000FF"/>
                </a:solidFill>
              </a:rPr>
              <a:t>derivata fiecărui </a:t>
            </a:r>
            <a:r>
              <a:rPr lang="en" sz="1800" dirty="0">
                <a:solidFill>
                  <a:srgbClr val="0000FF"/>
                </a:solidFill>
              </a:rPr>
              <a:t>element </a:t>
            </a:r>
            <a:r>
              <a:rPr lang="en" sz="1800" dirty="0" smtClean="0">
                <a:solidFill>
                  <a:srgbClr val="0000FF"/>
                </a:solidFill>
              </a:rPr>
              <a:t>din z în raport cu fiecare element din x</a:t>
            </a:r>
            <a:r>
              <a:rPr lang="en" sz="1800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1012" name="Shape 1012"/>
          <p:cNvSpPr txBox="1"/>
          <p:nvPr/>
        </p:nvSpPr>
        <p:spPr>
          <a:xfrm>
            <a:off x="3398761" y="619421"/>
            <a:ext cx="2912161" cy="4864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(x</a:t>
            </a:r>
            <a:r>
              <a:rPr lang="en" sz="1800" dirty="0" smtClean="0">
                <a:solidFill>
                  <a:srgbClr val="0000FF"/>
                </a:solidFill>
              </a:rPr>
              <a:t>, y, z sunt acum vectori)</a:t>
            </a:r>
            <a:endParaRPr lang="en" sz="1800" dirty="0">
              <a:solidFill>
                <a:srgbClr val="0000FF"/>
              </a:solidFill>
            </a:endParaRPr>
          </a:p>
        </p:txBody>
      </p:sp>
      <p:pic>
        <p:nvPicPr>
          <p:cNvPr id="1013" name="Shape 10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64987" y="3143288"/>
            <a:ext cx="514350" cy="6762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14" name="Shape 1014"/>
          <p:cNvSpPr txBox="1"/>
          <p:nvPr/>
        </p:nvSpPr>
        <p:spPr>
          <a:xfrm>
            <a:off x="6661547" y="3927600"/>
            <a:ext cx="2472684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g</a:t>
            </a:r>
            <a:r>
              <a:rPr lang="en" sz="3000" dirty="0" smtClean="0">
                <a:solidFill>
                  <a:srgbClr val="FF0000"/>
                </a:solidFill>
              </a:rPr>
              <a:t>radienți</a:t>
            </a:r>
            <a:endParaRPr lang="en" sz="3000" dirty="0">
              <a:solidFill>
                <a:srgbClr val="FF0000"/>
              </a:solidFill>
            </a:endParaRPr>
          </a:p>
        </p:txBody>
      </p:sp>
      <p:pic>
        <p:nvPicPr>
          <p:cNvPr id="1015" name="Shape 10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459743">
            <a:off x="854575" y="1867163"/>
            <a:ext cx="2019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Shape 1016"/>
          <p:cNvSpPr/>
          <p:nvPr/>
        </p:nvSpPr>
        <p:spPr>
          <a:xfrm rot="1438381">
            <a:off x="895171" y="1599080"/>
            <a:ext cx="590335" cy="6380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017" name="Shape 1017"/>
          <p:cNvCxnSpPr/>
          <p:nvPr/>
        </p:nvCxnSpPr>
        <p:spPr>
          <a:xfrm rot="10800000">
            <a:off x="948800" y="1349025"/>
            <a:ext cx="2147099" cy="947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1600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 txBox="1"/>
          <p:nvPr/>
        </p:nvSpPr>
        <p:spPr>
          <a:xfrm>
            <a:off x="504850" y="163550"/>
            <a:ext cx="7266900" cy="56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Operații vectoriale</a:t>
            </a:r>
            <a:endParaRPr lang="en" sz="2400" dirty="0"/>
          </a:p>
        </p:txBody>
      </p:sp>
      <p:sp>
        <p:nvSpPr>
          <p:cNvPr id="1045" name="Shape 1045"/>
          <p:cNvSpPr/>
          <p:nvPr/>
        </p:nvSpPr>
        <p:spPr>
          <a:xfrm>
            <a:off x="3191725" y="1140775"/>
            <a:ext cx="2327890" cy="2901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 dirty="0"/>
              <a:t>f(x) = max(0,x)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200" i="1" dirty="0" smtClean="0"/>
              <a:t>(pe componente)</a:t>
            </a:r>
            <a:endParaRPr lang="en" sz="2200" i="1" dirty="0"/>
          </a:p>
        </p:txBody>
      </p:sp>
      <p:cxnSp>
        <p:nvCxnSpPr>
          <p:cNvPr id="1046" name="Shape 1046"/>
          <p:cNvCxnSpPr/>
          <p:nvPr/>
        </p:nvCxnSpPr>
        <p:spPr>
          <a:xfrm>
            <a:off x="2516250" y="221273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7" name="Shape 1047"/>
          <p:cNvCxnSpPr/>
          <p:nvPr/>
        </p:nvCxnSpPr>
        <p:spPr>
          <a:xfrm>
            <a:off x="2516250" y="235272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8" name="Shape 1048"/>
          <p:cNvCxnSpPr/>
          <p:nvPr/>
        </p:nvCxnSpPr>
        <p:spPr>
          <a:xfrm>
            <a:off x="2516250" y="2479344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9" name="Shape 1049"/>
          <p:cNvCxnSpPr/>
          <p:nvPr/>
        </p:nvCxnSpPr>
        <p:spPr>
          <a:xfrm>
            <a:off x="2516250" y="2612410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0" name="Shape 1050"/>
          <p:cNvCxnSpPr/>
          <p:nvPr/>
        </p:nvCxnSpPr>
        <p:spPr>
          <a:xfrm>
            <a:off x="2516250" y="274262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1" name="Shape 1051"/>
          <p:cNvCxnSpPr/>
          <p:nvPr/>
        </p:nvCxnSpPr>
        <p:spPr>
          <a:xfrm>
            <a:off x="2516250" y="287901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52" name="Shape 1052"/>
          <p:cNvSpPr txBox="1"/>
          <p:nvPr/>
        </p:nvSpPr>
        <p:spPr>
          <a:xfrm>
            <a:off x="293075" y="2145185"/>
            <a:ext cx="2344617" cy="7255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dirty="0" smtClean="0"/>
              <a:t>Vector de input</a:t>
            </a:r>
          </a:p>
          <a:p>
            <a:pPr lvl="0"/>
            <a:r>
              <a:rPr lang="en" sz="2000" dirty="0" smtClean="0"/>
              <a:t>4096-dimensional</a:t>
            </a:r>
            <a:endParaRPr lang="en" sz="2000" dirty="0"/>
          </a:p>
        </p:txBody>
      </p:sp>
      <p:cxnSp>
        <p:nvCxnSpPr>
          <p:cNvPr id="1053" name="Shape 1053"/>
          <p:cNvCxnSpPr/>
          <p:nvPr/>
        </p:nvCxnSpPr>
        <p:spPr>
          <a:xfrm>
            <a:off x="5526093" y="221273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4" name="Shape 1054"/>
          <p:cNvCxnSpPr/>
          <p:nvPr/>
        </p:nvCxnSpPr>
        <p:spPr>
          <a:xfrm>
            <a:off x="5526093" y="235272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5" name="Shape 1055"/>
          <p:cNvCxnSpPr/>
          <p:nvPr/>
        </p:nvCxnSpPr>
        <p:spPr>
          <a:xfrm>
            <a:off x="5526093" y="2479344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6" name="Shape 1056"/>
          <p:cNvCxnSpPr/>
          <p:nvPr/>
        </p:nvCxnSpPr>
        <p:spPr>
          <a:xfrm>
            <a:off x="5526093" y="2612410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7" name="Shape 1057"/>
          <p:cNvCxnSpPr/>
          <p:nvPr/>
        </p:nvCxnSpPr>
        <p:spPr>
          <a:xfrm>
            <a:off x="5526093" y="274262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8" name="Shape 1058"/>
          <p:cNvCxnSpPr/>
          <p:nvPr/>
        </p:nvCxnSpPr>
        <p:spPr>
          <a:xfrm>
            <a:off x="5526093" y="287901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59" name="Shape 1059"/>
          <p:cNvSpPr txBox="1"/>
          <p:nvPr/>
        </p:nvSpPr>
        <p:spPr>
          <a:xfrm>
            <a:off x="6330455" y="2109539"/>
            <a:ext cx="2348927" cy="796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dirty="0"/>
              <a:t>Vector de </a:t>
            </a:r>
            <a:r>
              <a:rPr lang="en" sz="2000" dirty="0" smtClean="0"/>
              <a:t>output</a:t>
            </a:r>
            <a:endParaRPr lang="en" sz="2000" dirty="0"/>
          </a:p>
          <a:p>
            <a:pPr lvl="0"/>
            <a:r>
              <a:rPr lang="en" sz="2000" dirty="0"/>
              <a:t>4096-dimensional</a:t>
            </a:r>
          </a:p>
        </p:txBody>
      </p:sp>
      <p:sp>
        <p:nvSpPr>
          <p:cNvPr id="1060" name="Shape 1060"/>
          <p:cNvSpPr txBox="1"/>
          <p:nvPr/>
        </p:nvSpPr>
        <p:spPr>
          <a:xfrm>
            <a:off x="327075" y="3019225"/>
            <a:ext cx="2559899" cy="115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Q: </a:t>
            </a:r>
            <a:r>
              <a:rPr lang="en" sz="2400" dirty="0" smtClean="0">
                <a:solidFill>
                  <a:srgbClr val="0000FF"/>
                </a:solidFill>
              </a:rPr>
              <a:t>care este mărimea matricii Jacobiene?</a:t>
            </a:r>
          </a:p>
          <a:p>
            <a:r>
              <a:rPr lang="en" sz="2400" dirty="0">
                <a:solidFill>
                  <a:srgbClr val="0000FF"/>
                </a:solidFill>
              </a:rPr>
              <a:t>[4096 x </a:t>
            </a:r>
            <a:r>
              <a:rPr lang="en" sz="2400" dirty="0" smtClean="0">
                <a:solidFill>
                  <a:srgbClr val="0000FF"/>
                </a:solidFill>
              </a:rPr>
              <a:t>4096]</a:t>
            </a:r>
            <a:endParaRPr lang="en" sz="2400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rgbClr val="0000FF"/>
              </a:solidFill>
            </a:endParaRPr>
          </a:p>
        </p:txBody>
      </p:sp>
      <p:pic>
        <p:nvPicPr>
          <p:cNvPr id="1061" name="Shape 10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1671" y="331349"/>
            <a:ext cx="2047875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Shape 1062"/>
          <p:cNvSpPr/>
          <p:nvPr/>
        </p:nvSpPr>
        <p:spPr>
          <a:xfrm>
            <a:off x="7258084" y="302912"/>
            <a:ext cx="467700" cy="7905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3" name="Shape 1063"/>
          <p:cNvSpPr txBox="1"/>
          <p:nvPr/>
        </p:nvSpPr>
        <p:spPr>
          <a:xfrm>
            <a:off x="6574692" y="1170387"/>
            <a:ext cx="2279267" cy="46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0000FF"/>
                </a:solidFill>
              </a:rPr>
              <a:t>m</a:t>
            </a:r>
            <a:r>
              <a:rPr lang="en" sz="1800" dirty="0" smtClean="0">
                <a:solidFill>
                  <a:srgbClr val="0000FF"/>
                </a:solidFill>
              </a:rPr>
              <a:t>atricea Jacobiană</a:t>
            </a:r>
            <a:endParaRPr lang="en" sz="1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408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2" grpId="0" animBg="1"/>
      <p:bldP spid="106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 txBox="1"/>
          <p:nvPr/>
        </p:nvSpPr>
        <p:spPr>
          <a:xfrm>
            <a:off x="504850" y="163550"/>
            <a:ext cx="7266900" cy="56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Operații vectoriale</a:t>
            </a:r>
            <a:endParaRPr lang="en" sz="2400" dirty="0"/>
          </a:p>
        </p:txBody>
      </p:sp>
      <p:sp>
        <p:nvSpPr>
          <p:cNvPr id="1045" name="Shape 1045"/>
          <p:cNvSpPr/>
          <p:nvPr/>
        </p:nvSpPr>
        <p:spPr>
          <a:xfrm>
            <a:off x="3191725" y="1140775"/>
            <a:ext cx="2327890" cy="2901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 dirty="0"/>
              <a:t>f(x) = max(0,x)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200" i="1" dirty="0" smtClean="0"/>
              <a:t>(pe componente)</a:t>
            </a:r>
            <a:endParaRPr lang="en" sz="2200" i="1" dirty="0"/>
          </a:p>
        </p:txBody>
      </p:sp>
      <p:cxnSp>
        <p:nvCxnSpPr>
          <p:cNvPr id="1046" name="Shape 1046"/>
          <p:cNvCxnSpPr/>
          <p:nvPr/>
        </p:nvCxnSpPr>
        <p:spPr>
          <a:xfrm>
            <a:off x="2516250" y="221273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7" name="Shape 1047"/>
          <p:cNvCxnSpPr/>
          <p:nvPr/>
        </p:nvCxnSpPr>
        <p:spPr>
          <a:xfrm>
            <a:off x="2516250" y="235272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8" name="Shape 1048"/>
          <p:cNvCxnSpPr/>
          <p:nvPr/>
        </p:nvCxnSpPr>
        <p:spPr>
          <a:xfrm>
            <a:off x="2516250" y="2479344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9" name="Shape 1049"/>
          <p:cNvCxnSpPr/>
          <p:nvPr/>
        </p:nvCxnSpPr>
        <p:spPr>
          <a:xfrm>
            <a:off x="2516250" y="2612410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0" name="Shape 1050"/>
          <p:cNvCxnSpPr/>
          <p:nvPr/>
        </p:nvCxnSpPr>
        <p:spPr>
          <a:xfrm>
            <a:off x="2516250" y="274262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1" name="Shape 1051"/>
          <p:cNvCxnSpPr/>
          <p:nvPr/>
        </p:nvCxnSpPr>
        <p:spPr>
          <a:xfrm>
            <a:off x="2516250" y="287901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52" name="Shape 1052"/>
          <p:cNvSpPr txBox="1"/>
          <p:nvPr/>
        </p:nvSpPr>
        <p:spPr>
          <a:xfrm>
            <a:off x="293075" y="2145185"/>
            <a:ext cx="2344617" cy="7255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dirty="0" smtClean="0"/>
              <a:t>Vector de input</a:t>
            </a:r>
          </a:p>
          <a:p>
            <a:pPr lvl="0"/>
            <a:r>
              <a:rPr lang="en" sz="2000" dirty="0" smtClean="0"/>
              <a:t>4096-dimensional</a:t>
            </a:r>
            <a:endParaRPr lang="en" sz="2000" dirty="0"/>
          </a:p>
        </p:txBody>
      </p:sp>
      <p:cxnSp>
        <p:nvCxnSpPr>
          <p:cNvPr id="1053" name="Shape 1053"/>
          <p:cNvCxnSpPr/>
          <p:nvPr/>
        </p:nvCxnSpPr>
        <p:spPr>
          <a:xfrm>
            <a:off x="5526093" y="221273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4" name="Shape 1054"/>
          <p:cNvCxnSpPr/>
          <p:nvPr/>
        </p:nvCxnSpPr>
        <p:spPr>
          <a:xfrm>
            <a:off x="5526093" y="235272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5" name="Shape 1055"/>
          <p:cNvCxnSpPr/>
          <p:nvPr/>
        </p:nvCxnSpPr>
        <p:spPr>
          <a:xfrm>
            <a:off x="5526093" y="2479344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6" name="Shape 1056"/>
          <p:cNvCxnSpPr/>
          <p:nvPr/>
        </p:nvCxnSpPr>
        <p:spPr>
          <a:xfrm>
            <a:off x="5526093" y="2612410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7" name="Shape 1057"/>
          <p:cNvCxnSpPr/>
          <p:nvPr/>
        </p:nvCxnSpPr>
        <p:spPr>
          <a:xfrm>
            <a:off x="5526093" y="274262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8" name="Shape 1058"/>
          <p:cNvCxnSpPr/>
          <p:nvPr/>
        </p:nvCxnSpPr>
        <p:spPr>
          <a:xfrm>
            <a:off x="5526093" y="287901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59" name="Shape 1059"/>
          <p:cNvSpPr txBox="1"/>
          <p:nvPr/>
        </p:nvSpPr>
        <p:spPr>
          <a:xfrm>
            <a:off x="6330455" y="2109539"/>
            <a:ext cx="2348927" cy="796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dirty="0"/>
              <a:t>Vector de </a:t>
            </a:r>
            <a:r>
              <a:rPr lang="en" sz="2000" dirty="0" smtClean="0"/>
              <a:t>output</a:t>
            </a:r>
            <a:endParaRPr lang="en" sz="2000" dirty="0"/>
          </a:p>
          <a:p>
            <a:pPr lvl="0"/>
            <a:r>
              <a:rPr lang="en" sz="2000" dirty="0"/>
              <a:t>4096-dimensional</a:t>
            </a:r>
          </a:p>
        </p:txBody>
      </p:sp>
      <p:sp>
        <p:nvSpPr>
          <p:cNvPr id="22" name="Shape 1112"/>
          <p:cNvSpPr txBox="1"/>
          <p:nvPr/>
        </p:nvSpPr>
        <p:spPr>
          <a:xfrm>
            <a:off x="184251" y="934475"/>
            <a:ext cx="2970300" cy="10480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Î</a:t>
            </a:r>
            <a:r>
              <a:rPr lang="en" sz="1800" dirty="0" smtClean="0">
                <a:solidFill>
                  <a:srgbClr val="0000FF"/>
                </a:solidFill>
              </a:rPr>
              <a:t>n practică procesăm un întreg mini-batch </a:t>
            </a:r>
            <a:r>
              <a:rPr lang="en" sz="1800" dirty="0">
                <a:solidFill>
                  <a:srgbClr val="0000FF"/>
                </a:solidFill>
              </a:rPr>
              <a:t>(e.g. 100) </a:t>
            </a:r>
            <a:r>
              <a:rPr lang="en" sz="1800" dirty="0" smtClean="0">
                <a:solidFill>
                  <a:srgbClr val="0000FF"/>
                </a:solidFill>
              </a:rPr>
              <a:t>de exemple la un pas:</a:t>
            </a:r>
            <a:endParaRPr lang="en" sz="1800" dirty="0">
              <a:solidFill>
                <a:srgbClr val="0000FF"/>
              </a:solidFill>
            </a:endParaRPr>
          </a:p>
        </p:txBody>
      </p:sp>
      <p:sp>
        <p:nvSpPr>
          <p:cNvPr id="23" name="Shape 1114"/>
          <p:cNvSpPr txBox="1"/>
          <p:nvPr/>
        </p:nvSpPr>
        <p:spPr>
          <a:xfrm>
            <a:off x="5699027" y="3113419"/>
            <a:ext cx="3220281" cy="10287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0000FF"/>
                </a:solidFill>
              </a:rPr>
              <a:t>Astfel, matricea Jacobiană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0000FF"/>
                </a:solidFill>
              </a:rPr>
              <a:t>ar avea</a:t>
            </a:r>
            <a:r>
              <a:rPr lang="en" sz="1800" dirty="0">
                <a:solidFill>
                  <a:srgbClr val="0000FF"/>
                </a:solidFill>
              </a:rPr>
              <a:t> </a:t>
            </a:r>
            <a:r>
              <a:rPr lang="en" sz="1800" dirty="0" smtClean="0">
                <a:solidFill>
                  <a:srgbClr val="0000FF"/>
                </a:solidFill>
              </a:rPr>
              <a:t>[409,600 </a:t>
            </a:r>
            <a:r>
              <a:rPr lang="en" sz="1800" dirty="0">
                <a:solidFill>
                  <a:srgbClr val="0000FF"/>
                </a:solidFill>
              </a:rPr>
              <a:t>x 409,600] </a:t>
            </a:r>
            <a:r>
              <a:rPr lang="en" sz="1800" dirty="0" smtClean="0">
                <a:solidFill>
                  <a:srgbClr val="0000FF"/>
                </a:solidFill>
              </a:rPr>
              <a:t>elemente</a:t>
            </a:r>
            <a:endParaRPr lang="en" sz="1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67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 txBox="1"/>
          <p:nvPr/>
        </p:nvSpPr>
        <p:spPr>
          <a:xfrm>
            <a:off x="486357" y="127426"/>
            <a:ext cx="8148600" cy="44641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 smtClean="0"/>
              <a:t>Până acum</a:t>
            </a:r>
            <a:r>
              <a:rPr lang="mr-IN" sz="3600" dirty="0" smtClean="0"/>
              <a:t>…</a:t>
            </a:r>
            <a:endParaRPr lang="en" sz="3600" dirty="0"/>
          </a:p>
          <a:p>
            <a:pPr lvl="0" rtl="0">
              <a:spcBef>
                <a:spcPts val="0"/>
              </a:spcBef>
              <a:buNone/>
            </a:pPr>
            <a:endParaRPr sz="36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 smtClean="0"/>
              <a:t>Rețelele neuronale vor fi foarte mari: nici o speranță să scriem formula de mână pentru toți parameterii (folosim gradientul analitic)</a:t>
            </a:r>
            <a:endParaRPr lang="en" sz="18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b="1" dirty="0"/>
              <a:t>B</a:t>
            </a:r>
            <a:r>
              <a:rPr lang="en" sz="1800" b="1" dirty="0" smtClean="0"/>
              <a:t>ackpropagare</a:t>
            </a:r>
            <a:r>
              <a:rPr lang="en" sz="1800" dirty="0" smtClean="0"/>
              <a:t> </a:t>
            </a:r>
            <a:r>
              <a:rPr lang="en" sz="1800" dirty="0"/>
              <a:t>= </a:t>
            </a:r>
            <a:r>
              <a:rPr lang="en" sz="1800" dirty="0" smtClean="0"/>
              <a:t>aplicarea recursivă a regulii de înlănțuire (chain rule) de-a lungul unui graf computațional pentru calcularea gradienților parametrilor / intrărilor</a:t>
            </a:r>
            <a:endParaRPr lang="en" sz="18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 smtClean="0"/>
              <a:t>Implementările mențin o structură de graf în care nodurile implementează funcțiile </a:t>
            </a:r>
            <a:r>
              <a:rPr lang="en" sz="1800" b="1" dirty="0"/>
              <a:t>forward</a:t>
            </a:r>
            <a:r>
              <a:rPr lang="en" sz="1800" dirty="0"/>
              <a:t>() / </a:t>
            </a:r>
            <a:r>
              <a:rPr lang="en" sz="1800" b="1" dirty="0"/>
              <a:t>backward</a:t>
            </a:r>
            <a:r>
              <a:rPr lang="en" sz="1800" dirty="0" smtClean="0"/>
              <a:t>()</a:t>
            </a:r>
            <a:endParaRPr lang="en" sz="18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b="1" dirty="0"/>
              <a:t>forward</a:t>
            </a:r>
            <a:r>
              <a:rPr lang="en" sz="1800" dirty="0"/>
              <a:t>: </a:t>
            </a:r>
            <a:r>
              <a:rPr lang="en" sz="1800" dirty="0" smtClean="0"/>
              <a:t>calculează rezultatul unei operații și salvează în memorie intrările / rezultatele intermediare necesare la calcularea gradientului</a:t>
            </a:r>
          </a:p>
          <a:p>
            <a:pPr marL="457200" lvl="0" indent="-342900">
              <a:buClr>
                <a:schemeClr val="dk1"/>
              </a:buClr>
              <a:buSzPct val="100000"/>
              <a:buChar char="-"/>
            </a:pPr>
            <a:r>
              <a:rPr lang="en" sz="1800" b="1" dirty="0" smtClean="0">
                <a:solidFill>
                  <a:schemeClr val="dk1"/>
                </a:solidFill>
              </a:rPr>
              <a:t>backward</a:t>
            </a:r>
            <a:r>
              <a:rPr lang="en" sz="1800" dirty="0" smtClean="0">
                <a:solidFill>
                  <a:schemeClr val="dk1"/>
                </a:solidFill>
              </a:rPr>
              <a:t>: </a:t>
            </a:r>
            <a:r>
              <a:rPr lang="en" sz="1800" dirty="0"/>
              <a:t>aplicarea </a:t>
            </a:r>
            <a:r>
              <a:rPr lang="en" sz="1800" dirty="0" smtClean="0"/>
              <a:t>regulii </a:t>
            </a:r>
            <a:r>
              <a:rPr lang="en" sz="1800" dirty="0"/>
              <a:t>de înlănț</a:t>
            </a:r>
            <a:r>
              <a:rPr lang="en" sz="1800" dirty="0" smtClean="0"/>
              <a:t>uire pentru calcularea </a:t>
            </a:r>
            <a:r>
              <a:rPr lang="en" sz="1800" dirty="0" smtClean="0">
                <a:solidFill>
                  <a:schemeClr val="dk1"/>
                </a:solidFill>
              </a:rPr>
              <a:t>gradientului funcției de pierdere în raport cu intrările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40250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Shape 1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101" y="384826"/>
            <a:ext cx="5831799" cy="4373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966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 txBox="1"/>
          <p:nvPr/>
        </p:nvSpPr>
        <p:spPr>
          <a:xfrm>
            <a:off x="561725" y="327075"/>
            <a:ext cx="7810506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600" dirty="0" smtClean="0"/>
              <a:t>Rețele neuronale: </a:t>
            </a:r>
            <a:r>
              <a:rPr lang="en" sz="2400" dirty="0"/>
              <a:t>fără paralela cu neurologia</a:t>
            </a:r>
            <a:endParaRPr lang="en" sz="1600" dirty="0"/>
          </a:p>
        </p:txBody>
      </p:sp>
      <p:pic>
        <p:nvPicPr>
          <p:cNvPr id="1166" name="Shape 1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Shape 1167"/>
          <p:cNvSpPr txBox="1"/>
          <p:nvPr/>
        </p:nvSpPr>
        <p:spPr>
          <a:xfrm>
            <a:off x="224692" y="1465825"/>
            <a:ext cx="5293633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(</a:t>
            </a:r>
            <a:r>
              <a:rPr lang="en" sz="2400" b="1" dirty="0" smtClean="0"/>
              <a:t>Înainte</a:t>
            </a:r>
            <a:r>
              <a:rPr lang="en" sz="2400" dirty="0" smtClean="0"/>
              <a:t>) Funcție liniară de scoring:</a:t>
            </a:r>
            <a:endParaRPr lang="en" sz="2400" dirty="0"/>
          </a:p>
        </p:txBody>
      </p:sp>
      <p:sp>
        <p:nvSpPr>
          <p:cNvPr id="1168" name="Shape 1168"/>
          <p:cNvSpPr txBox="1"/>
          <p:nvPr/>
        </p:nvSpPr>
        <p:spPr>
          <a:xfrm>
            <a:off x="224692" y="2060311"/>
            <a:ext cx="5336716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(</a:t>
            </a:r>
            <a:r>
              <a:rPr lang="en" sz="2400" b="1" dirty="0"/>
              <a:t>A</a:t>
            </a:r>
            <a:r>
              <a:rPr lang="en" sz="2400" b="1" dirty="0" smtClean="0"/>
              <a:t>cum</a:t>
            </a:r>
            <a:r>
              <a:rPr lang="en" sz="2400" dirty="0" smtClean="0"/>
              <a:t>) Rețea neuronală cu 2 nivele:</a:t>
            </a:r>
            <a:endParaRPr lang="en"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      </a:t>
            </a:r>
          </a:p>
        </p:txBody>
      </p:sp>
      <p:pic>
        <p:nvPicPr>
          <p:cNvPr id="1169" name="Shape 1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5" y="2100150"/>
            <a:ext cx="3554875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Shape 1170"/>
          <p:cNvSpPr/>
          <p:nvPr/>
        </p:nvSpPr>
        <p:spPr>
          <a:xfrm>
            <a:off x="3093050" y="2851250"/>
            <a:ext cx="448199" cy="14567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sp>
        <p:nvSpPr>
          <p:cNvPr id="1171" name="Shape 1171"/>
          <p:cNvSpPr/>
          <p:nvPr/>
        </p:nvSpPr>
        <p:spPr>
          <a:xfrm>
            <a:off x="4441253" y="3187415"/>
            <a:ext cx="448199" cy="8564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h</a:t>
            </a:r>
          </a:p>
        </p:txBody>
      </p:sp>
      <p:cxnSp>
        <p:nvCxnSpPr>
          <p:cNvPr id="1172" name="Shape 1172"/>
          <p:cNvCxnSpPr/>
          <p:nvPr/>
        </p:nvCxnSpPr>
        <p:spPr>
          <a:xfrm rot="10800000" flipH="1">
            <a:off x="3541278" y="4043924"/>
            <a:ext cx="904499" cy="27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3" name="Shape 1173"/>
          <p:cNvCxnSpPr/>
          <p:nvPr/>
        </p:nvCxnSpPr>
        <p:spPr>
          <a:xfrm>
            <a:off x="3541278" y="2859242"/>
            <a:ext cx="912599" cy="328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4" name="Shape 1174"/>
          <p:cNvSpPr txBox="1"/>
          <p:nvPr/>
        </p:nvSpPr>
        <p:spPr>
          <a:xfrm>
            <a:off x="3669383" y="3358157"/>
            <a:ext cx="840600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W1</a:t>
            </a:r>
          </a:p>
        </p:txBody>
      </p:sp>
      <p:sp>
        <p:nvSpPr>
          <p:cNvPr id="1175" name="Shape 1175"/>
          <p:cNvSpPr/>
          <p:nvPr/>
        </p:nvSpPr>
        <p:spPr>
          <a:xfrm>
            <a:off x="5853480" y="3376872"/>
            <a:ext cx="448199" cy="477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s</a:t>
            </a:r>
          </a:p>
        </p:txBody>
      </p:sp>
      <p:cxnSp>
        <p:nvCxnSpPr>
          <p:cNvPr id="1176" name="Shape 1176"/>
          <p:cNvCxnSpPr/>
          <p:nvPr/>
        </p:nvCxnSpPr>
        <p:spPr>
          <a:xfrm>
            <a:off x="4869978" y="3187415"/>
            <a:ext cx="1000499" cy="200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7" name="Shape 1177"/>
          <p:cNvCxnSpPr/>
          <p:nvPr/>
        </p:nvCxnSpPr>
        <p:spPr>
          <a:xfrm rot="10800000" flipH="1">
            <a:off x="4885991" y="3843484"/>
            <a:ext cx="968699" cy="200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8" name="Shape 1178"/>
          <p:cNvSpPr txBox="1"/>
          <p:nvPr/>
        </p:nvSpPr>
        <p:spPr>
          <a:xfrm>
            <a:off x="5043834" y="3364346"/>
            <a:ext cx="840600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W2</a:t>
            </a:r>
          </a:p>
        </p:txBody>
      </p:sp>
      <p:sp>
        <p:nvSpPr>
          <p:cNvPr id="1179" name="Shape 1179"/>
          <p:cNvSpPr txBox="1"/>
          <p:nvPr/>
        </p:nvSpPr>
        <p:spPr>
          <a:xfrm>
            <a:off x="2368350" y="402757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3072</a:t>
            </a:r>
          </a:p>
        </p:txBody>
      </p:sp>
      <p:sp>
        <p:nvSpPr>
          <p:cNvPr id="1180" name="Shape 1180"/>
          <p:cNvSpPr txBox="1"/>
          <p:nvPr/>
        </p:nvSpPr>
        <p:spPr>
          <a:xfrm>
            <a:off x="4340800" y="402757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100</a:t>
            </a:r>
          </a:p>
        </p:txBody>
      </p:sp>
      <p:sp>
        <p:nvSpPr>
          <p:cNvPr id="1181" name="Shape 1181"/>
          <p:cNvSpPr txBox="1"/>
          <p:nvPr/>
        </p:nvSpPr>
        <p:spPr>
          <a:xfrm>
            <a:off x="5874250" y="395842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20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8" grpId="0"/>
      <p:bldP spid="1170" grpId="0" animBg="1"/>
      <p:bldP spid="1171" grpId="0" animBg="1"/>
      <p:bldP spid="1174" grpId="0"/>
      <p:bldP spid="1175" grpId="0" animBg="1"/>
      <p:bldP spid="1178" grpId="0"/>
      <p:bldP spid="1179" grpId="0"/>
      <p:bldP spid="1180" grpId="0"/>
      <p:bldP spid="118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 txBox="1"/>
          <p:nvPr/>
        </p:nvSpPr>
        <p:spPr>
          <a:xfrm>
            <a:off x="561725" y="327075"/>
            <a:ext cx="7810506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600" dirty="0" smtClean="0"/>
              <a:t>Rețele neuronale: </a:t>
            </a:r>
            <a:r>
              <a:rPr lang="en" sz="2400" dirty="0"/>
              <a:t>fără paralela cu neurologia</a:t>
            </a:r>
            <a:endParaRPr lang="en" sz="1600" dirty="0"/>
          </a:p>
        </p:txBody>
      </p:sp>
      <p:pic>
        <p:nvPicPr>
          <p:cNvPr id="1166" name="Shape 1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Shape 1167"/>
          <p:cNvSpPr txBox="1"/>
          <p:nvPr/>
        </p:nvSpPr>
        <p:spPr>
          <a:xfrm>
            <a:off x="224692" y="1465825"/>
            <a:ext cx="5293633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(</a:t>
            </a:r>
            <a:r>
              <a:rPr lang="en" sz="2400" b="1" dirty="0" smtClean="0"/>
              <a:t>Înainte</a:t>
            </a:r>
            <a:r>
              <a:rPr lang="en" sz="2400" dirty="0" smtClean="0"/>
              <a:t>) Funcție liniară de scoring:</a:t>
            </a:r>
            <a:endParaRPr lang="en" sz="2400" dirty="0"/>
          </a:p>
        </p:txBody>
      </p:sp>
      <p:sp>
        <p:nvSpPr>
          <p:cNvPr id="1168" name="Shape 1168"/>
          <p:cNvSpPr txBox="1"/>
          <p:nvPr/>
        </p:nvSpPr>
        <p:spPr>
          <a:xfrm>
            <a:off x="11017" y="2060310"/>
            <a:ext cx="5421349" cy="18462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400" dirty="0" smtClean="0"/>
              <a:t>(</a:t>
            </a:r>
            <a:r>
              <a:rPr lang="en" sz="2400" b="1" dirty="0"/>
              <a:t>A</a:t>
            </a:r>
            <a:r>
              <a:rPr lang="en" sz="2400" b="1" dirty="0" smtClean="0"/>
              <a:t>cum</a:t>
            </a:r>
            <a:r>
              <a:rPr lang="en" sz="2400" dirty="0" smtClean="0"/>
              <a:t>) Rețea neuronală cu 2 nivele:</a:t>
            </a:r>
          </a:p>
          <a:p>
            <a:pPr lvl="0" algn="r" rtl="0">
              <a:spcBef>
                <a:spcPts val="0"/>
              </a:spcBef>
              <a:buNone/>
            </a:pPr>
            <a:endParaRPr lang="en" sz="2400" dirty="0" smtClean="0"/>
          </a:p>
          <a:p>
            <a:pPr lvl="0" algn="r" rtl="0">
              <a:spcBef>
                <a:spcPts val="0"/>
              </a:spcBef>
              <a:buNone/>
            </a:pPr>
            <a:r>
              <a:rPr lang="en" sz="2400" dirty="0" smtClean="0"/>
              <a:t>sau cu 3 nivele:                  </a:t>
            </a:r>
            <a:endParaRPr lang="en"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      </a:t>
            </a:r>
          </a:p>
        </p:txBody>
      </p:sp>
      <p:pic>
        <p:nvPicPr>
          <p:cNvPr id="1169" name="Shape 1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5" y="2100150"/>
            <a:ext cx="3554875" cy="4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2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0674" y="3411804"/>
            <a:ext cx="5424259" cy="494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478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272825" y="124024"/>
            <a:ext cx="7473900" cy="66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P</a:t>
            </a:r>
            <a:r>
              <a:rPr lang="en" sz="1800" dirty="0" smtClean="0"/>
              <a:t>entru </a:t>
            </a:r>
            <a:r>
              <a:rPr lang="en" sz="1800" dirty="0"/>
              <a:t>3 exemple de </a:t>
            </a:r>
            <a:r>
              <a:rPr lang="en" sz="1800" dirty="0" smtClean="0"/>
              <a:t>antrenare, 3 clase, și </a:t>
            </a:r>
          </a:p>
          <a:p>
            <a:pPr lvl="0"/>
            <a:r>
              <a:rPr lang="en" sz="1800" dirty="0" smtClean="0"/>
              <a:t>ponderile W, obținem scorurile:</a:t>
            </a:r>
            <a:endParaRPr lang="en" sz="1800" dirty="0"/>
          </a:p>
        </p:txBody>
      </p:sp>
      <p:sp>
        <p:nvSpPr>
          <p:cNvPr id="150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pisică</a:t>
            </a:r>
            <a:endParaRPr lang="en" sz="2400" dirty="0"/>
          </a:p>
        </p:txBody>
      </p:sp>
      <p:sp>
        <p:nvSpPr>
          <p:cNvPr id="151" name="Shape 15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broască</a:t>
            </a:r>
            <a:endParaRPr lang="en" sz="2400" dirty="0"/>
          </a:p>
        </p:txBody>
      </p:sp>
      <p:sp>
        <p:nvSpPr>
          <p:cNvPr id="152" name="Shape 15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</a:t>
            </a:r>
            <a:r>
              <a:rPr lang="en" sz="2400" dirty="0" smtClean="0"/>
              <a:t>așină</a:t>
            </a:r>
            <a:endParaRPr lang="en" sz="2400" dirty="0"/>
          </a:p>
        </p:txBody>
      </p:sp>
      <p:sp>
        <p:nvSpPr>
          <p:cNvPr id="153" name="Shape 15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6457" y="493975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Shape 163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5859850" y="-8639"/>
            <a:ext cx="3222600" cy="61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 smtClean="0"/>
              <a:t>Funcția de pierdere pentru SVM multi-clasă:</a:t>
            </a:r>
            <a:endParaRPr lang="en" sz="1800" b="1" dirty="0"/>
          </a:p>
        </p:txBody>
      </p:sp>
      <p:sp>
        <p:nvSpPr>
          <p:cNvPr id="165" name="Shape 165"/>
          <p:cNvSpPr txBox="1"/>
          <p:nvPr/>
        </p:nvSpPr>
        <p:spPr>
          <a:xfrm>
            <a:off x="5921425" y="640150"/>
            <a:ext cx="3128100" cy="2895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 smtClean="0"/>
              <a:t>Fiind dat un exemplu</a:t>
            </a:r>
            <a:endParaRPr lang="en" dirty="0"/>
          </a:p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/>
              <a:t>u</a:t>
            </a:r>
            <a:r>
              <a:rPr lang="en" dirty="0" smtClean="0"/>
              <a:t>nde       este histograma imaginii și</a:t>
            </a:r>
            <a:endParaRPr lang="en" dirty="0"/>
          </a:p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 smtClean="0"/>
              <a:t>     este eticheta asociată (întreg),</a:t>
            </a:r>
            <a:endParaRPr dirty="0"/>
          </a:p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err="1"/>
              <a:t>n</a:t>
            </a:r>
            <a:r>
              <a:rPr lang="en-US" dirty="0" err="1" smtClean="0"/>
              <a:t>otând</a:t>
            </a:r>
            <a:r>
              <a:rPr lang="en-US" dirty="0" smtClean="0"/>
              <a:t> </a:t>
            </a:r>
            <a:r>
              <a:rPr lang="en-US" dirty="0" err="1" smtClean="0"/>
              <a:t>vectorul</a:t>
            </a:r>
            <a:r>
              <a:rPr lang="en-US" dirty="0" smtClean="0"/>
              <a:t> de </a:t>
            </a:r>
            <a:r>
              <a:rPr lang="en-US" dirty="0" err="1" smtClean="0"/>
              <a:t>scoruri</a:t>
            </a:r>
            <a:r>
              <a:rPr lang="en-US" dirty="0" smtClean="0"/>
              <a:t> cu</a:t>
            </a:r>
            <a:r>
              <a:rPr lang="en" dirty="0" smtClean="0"/>
              <a:t>:</a:t>
            </a:r>
            <a:endParaRPr lang="en" dirty="0"/>
          </a:p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endParaRPr dirty="0"/>
          </a:p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f</a:t>
            </a:r>
            <a:r>
              <a:rPr lang="en" dirty="0" smtClean="0"/>
              <a:t>uncția de pierdere a clasificatorului SVM are forma: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66" name="Shape 1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84994" y="742939"/>
            <a:ext cx="723584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 rotWithShape="1">
          <a:blip r:embed="rId7">
            <a:alphaModFix/>
          </a:blip>
          <a:srcRect l="55307" r="11518"/>
          <a:stretch/>
        </p:blipFill>
        <p:spPr>
          <a:xfrm>
            <a:off x="5985444" y="1246793"/>
            <a:ext cx="24005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 rotWithShape="1">
          <a:blip r:embed="rId7">
            <a:alphaModFix/>
          </a:blip>
          <a:srcRect l="15513" r="51310"/>
          <a:stretch/>
        </p:blipFill>
        <p:spPr>
          <a:xfrm>
            <a:off x="6471080" y="1001287"/>
            <a:ext cx="24005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18116" y="1804403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2625618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9" name="Shape 205"/>
          <p:cNvSpPr txBox="1"/>
          <p:nvPr/>
        </p:nvSpPr>
        <p:spPr>
          <a:xfrm>
            <a:off x="112321" y="4048425"/>
            <a:ext cx="1405002" cy="4689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 smtClean="0">
                <a:solidFill>
                  <a:srgbClr val="0000FF"/>
                </a:solidFill>
              </a:rPr>
              <a:t>Pierderile:</a:t>
            </a:r>
            <a:endParaRPr lang="en" sz="2000" dirty="0">
              <a:solidFill>
                <a:srgbClr val="0000FF"/>
              </a:solidFill>
            </a:endParaRPr>
          </a:p>
        </p:txBody>
      </p:sp>
      <p:sp>
        <p:nvSpPr>
          <p:cNvPr id="30" name="Shape 241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chemeClr val="tx1"/>
                </a:solidFill>
              </a:rPr>
              <a:t>2.9</a:t>
            </a:r>
          </a:p>
        </p:txBody>
      </p:sp>
      <p:cxnSp>
        <p:nvCxnSpPr>
          <p:cNvPr id="31" name="Shape 210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3" name="Shape 239"/>
          <p:cNvSpPr txBox="1"/>
          <p:nvPr/>
        </p:nvSpPr>
        <p:spPr>
          <a:xfrm>
            <a:off x="3229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5" name="Shape 273"/>
          <p:cNvSpPr txBox="1"/>
          <p:nvPr/>
        </p:nvSpPr>
        <p:spPr>
          <a:xfrm>
            <a:off x="5812300" y="3099275"/>
            <a:ext cx="3128100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2.2 - (-3.1) + 1)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   +max(0, 2.5 - (-3.1) + 1)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5.3) + max(0, 5.6)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5.3 + 5.6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10.9</a:t>
            </a:r>
          </a:p>
        </p:txBody>
      </p:sp>
      <p:sp>
        <p:nvSpPr>
          <p:cNvPr id="36" name="Shape 274"/>
          <p:cNvSpPr/>
          <p:nvPr/>
        </p:nvSpPr>
        <p:spPr>
          <a:xfrm>
            <a:off x="4132625" y="2400575"/>
            <a:ext cx="1155900" cy="21168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278"/>
          <p:cNvSpPr txBox="1"/>
          <p:nvPr/>
        </p:nvSpPr>
        <p:spPr>
          <a:xfrm>
            <a:off x="4309300" y="3964575"/>
            <a:ext cx="1012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0000FF"/>
                </a:solidFill>
              </a:rPr>
              <a:t>10.9</a:t>
            </a:r>
          </a:p>
        </p:txBody>
      </p:sp>
    </p:spTree>
    <p:extLst>
      <p:ext uri="{BB962C8B-B14F-4D97-AF65-F5344CB8AC3E}">
        <p14:creationId xmlns:p14="http://schemas.microsoft.com/office/powerpoint/2010/main" val="205156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 txBox="1"/>
          <p:nvPr/>
        </p:nvSpPr>
        <p:spPr>
          <a:xfrm>
            <a:off x="296717" y="116574"/>
            <a:ext cx="8589300" cy="625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000" dirty="0" err="1" smtClean="0"/>
              <a:t>Antrenarea</a:t>
            </a:r>
            <a:r>
              <a:rPr lang="en-US" sz="2000" dirty="0" smtClean="0"/>
              <a:t> </a:t>
            </a:r>
            <a:r>
              <a:rPr lang="en-US" sz="2000" dirty="0" err="1" smtClean="0"/>
              <a:t>unei</a:t>
            </a:r>
            <a:r>
              <a:rPr lang="en" sz="2000" dirty="0" smtClean="0"/>
              <a:t> </a:t>
            </a:r>
            <a:r>
              <a:rPr lang="en-US" sz="2000" dirty="0" err="1" smtClean="0"/>
              <a:t>rețele</a:t>
            </a:r>
            <a:r>
              <a:rPr lang="en-US" sz="2000" dirty="0" smtClean="0"/>
              <a:t> cu </a:t>
            </a:r>
            <a:r>
              <a:rPr lang="en-US" sz="2000" dirty="0" err="1" smtClean="0"/>
              <a:t>două</a:t>
            </a:r>
            <a:r>
              <a:rPr lang="en-US" sz="2000" dirty="0" smtClean="0"/>
              <a:t> </a:t>
            </a:r>
            <a:r>
              <a:rPr lang="en-US" sz="2000" dirty="0" err="1" smtClean="0"/>
              <a:t>nivele</a:t>
            </a:r>
            <a:r>
              <a:rPr lang="en-US" sz="2000" dirty="0" smtClean="0"/>
              <a:t> </a:t>
            </a:r>
            <a:r>
              <a:rPr lang="en-US" sz="2000" dirty="0" err="1" smtClean="0"/>
              <a:t>necesită</a:t>
            </a:r>
            <a:r>
              <a:rPr lang="en-US" sz="2000" dirty="0" smtClean="0"/>
              <a:t> </a:t>
            </a:r>
            <a:r>
              <a:rPr lang="en" sz="2000" dirty="0" smtClean="0"/>
              <a:t>~</a:t>
            </a:r>
            <a:r>
              <a:rPr lang="en" sz="2000" dirty="0"/>
              <a:t>11 </a:t>
            </a:r>
            <a:r>
              <a:rPr lang="en" sz="2000" dirty="0" smtClean="0"/>
              <a:t>linii de cod (MATLAB)</a:t>
            </a:r>
            <a:endParaRPr lang="en" sz="2000" dirty="0"/>
          </a:p>
        </p:txBody>
      </p:sp>
      <p:sp>
        <p:nvSpPr>
          <p:cNvPr id="1223" name="Shape 1223"/>
          <p:cNvSpPr txBox="1"/>
          <p:nvPr/>
        </p:nvSpPr>
        <p:spPr>
          <a:xfrm>
            <a:off x="345576" y="559030"/>
            <a:ext cx="6092356" cy="44541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mr-IN" dirty="0">
                <a:latin typeface="Courier"/>
                <a:cs typeface="Courier"/>
              </a:rPr>
              <a:t>X = [0,0,1; </a:t>
            </a:r>
            <a:r>
              <a:rPr lang="mr-IN" dirty="0" smtClean="0">
                <a:latin typeface="Courier"/>
                <a:cs typeface="Courier"/>
              </a:rPr>
              <a:t>0,1,1</a:t>
            </a:r>
            <a:r>
              <a:rPr lang="mr-IN" dirty="0">
                <a:latin typeface="Courier"/>
                <a:cs typeface="Courier"/>
              </a:rPr>
              <a:t>; 1,0,1; 1,1,1]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Y = [0; 1; 1; 0]</a:t>
            </a: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latin typeface="Courier"/>
                <a:cs typeface="Courier"/>
              </a:rPr>
              <a:t>W0 = 2 * rand(3,4) - 1;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W1 = 2 * rand(4,1) - 1;</a:t>
            </a: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solidFill>
                  <a:srgbClr val="0000FF"/>
                </a:solidFill>
                <a:latin typeface="Courier"/>
                <a:cs typeface="Courier"/>
              </a:rPr>
              <a:t>for</a:t>
            </a:r>
            <a:r>
              <a:rPr lang="mr-IN" dirty="0">
                <a:latin typeface="Courier"/>
                <a:cs typeface="Courier"/>
              </a:rPr>
              <a:t> i = 1:5000</a:t>
            </a: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% forward pass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l1 = 1 ./ (1 + exp(- (X * W0)));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l2 = 1 ./ (1 + exp(- (l1 * W1)));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</a:t>
            </a: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% backward pass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delta_l2 = (Y - l2) .* (l2 .* (1 - l2));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delta_l1 = (delta_l2 * W1') .* (l1 .* (1 - l1));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</a:t>
            </a: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% gradient descent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W1 = W1 + l1' * delta_l2;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W0 = W0 + X' * delta_l1;</a:t>
            </a:r>
          </a:p>
          <a:p>
            <a:pPr lvl="0"/>
            <a:r>
              <a:rPr lang="mr-IN" dirty="0">
                <a:solidFill>
                  <a:srgbClr val="0000FF"/>
                </a:solidFill>
                <a:latin typeface="Courier"/>
                <a:cs typeface="Courier"/>
              </a:rPr>
              <a:t>end</a:t>
            </a:r>
            <a:endParaRPr lang="en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7772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272825" y="124024"/>
            <a:ext cx="7473900" cy="66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P</a:t>
            </a:r>
            <a:r>
              <a:rPr lang="en" sz="1800" dirty="0" smtClean="0"/>
              <a:t>entru </a:t>
            </a:r>
            <a:r>
              <a:rPr lang="en" sz="1800" dirty="0"/>
              <a:t>3 exemple de </a:t>
            </a:r>
            <a:r>
              <a:rPr lang="en" sz="1800" dirty="0" smtClean="0"/>
              <a:t>antrenare, 3 clase, și </a:t>
            </a:r>
          </a:p>
          <a:p>
            <a:pPr lvl="0"/>
            <a:r>
              <a:rPr lang="en" sz="1800" dirty="0" smtClean="0"/>
              <a:t>ponderile W, obținem scorurile:</a:t>
            </a:r>
            <a:endParaRPr lang="en" sz="1800" dirty="0"/>
          </a:p>
        </p:txBody>
      </p:sp>
      <p:sp>
        <p:nvSpPr>
          <p:cNvPr id="150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pisică</a:t>
            </a:r>
            <a:endParaRPr lang="en" sz="2400" dirty="0"/>
          </a:p>
        </p:txBody>
      </p:sp>
      <p:sp>
        <p:nvSpPr>
          <p:cNvPr id="151" name="Shape 15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broască</a:t>
            </a:r>
            <a:endParaRPr lang="en" sz="2400" dirty="0"/>
          </a:p>
        </p:txBody>
      </p:sp>
      <p:sp>
        <p:nvSpPr>
          <p:cNvPr id="152" name="Shape 15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</a:t>
            </a:r>
            <a:r>
              <a:rPr lang="en" sz="2400" dirty="0" smtClean="0"/>
              <a:t>așină</a:t>
            </a:r>
            <a:endParaRPr lang="en" sz="2400" dirty="0"/>
          </a:p>
        </p:txBody>
      </p:sp>
      <p:sp>
        <p:nvSpPr>
          <p:cNvPr id="153" name="Shape 15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6457" y="493975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Shape 163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5859850" y="-8639"/>
            <a:ext cx="3222600" cy="61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 smtClean="0"/>
              <a:t>Funcția de pierdere pentru SVM multi-clasă:</a:t>
            </a:r>
            <a:endParaRPr lang="en" sz="1800" b="1" dirty="0"/>
          </a:p>
        </p:txBody>
      </p:sp>
      <p:sp>
        <p:nvSpPr>
          <p:cNvPr id="165" name="Shape 165"/>
          <p:cNvSpPr txBox="1"/>
          <p:nvPr/>
        </p:nvSpPr>
        <p:spPr>
          <a:xfrm>
            <a:off x="5921425" y="640150"/>
            <a:ext cx="3128100" cy="2895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 smtClean="0"/>
              <a:t>Fiind dat un exemplu</a:t>
            </a:r>
            <a:endParaRPr lang="en" dirty="0"/>
          </a:p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/>
              <a:t>u</a:t>
            </a:r>
            <a:r>
              <a:rPr lang="en" dirty="0" smtClean="0"/>
              <a:t>nde       este histograma imaginii și</a:t>
            </a:r>
            <a:endParaRPr lang="en" dirty="0"/>
          </a:p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dirty="0" smtClean="0"/>
              <a:t>     este eticheta asociată (întreg),</a:t>
            </a:r>
            <a:endParaRPr dirty="0"/>
          </a:p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err="1"/>
              <a:t>n</a:t>
            </a:r>
            <a:r>
              <a:rPr lang="en-US" dirty="0" err="1" smtClean="0"/>
              <a:t>otând</a:t>
            </a:r>
            <a:r>
              <a:rPr lang="en-US" dirty="0" smtClean="0"/>
              <a:t> </a:t>
            </a:r>
            <a:r>
              <a:rPr lang="en-US" dirty="0" err="1" smtClean="0"/>
              <a:t>vectorul</a:t>
            </a:r>
            <a:r>
              <a:rPr lang="en-US" dirty="0" smtClean="0"/>
              <a:t> de </a:t>
            </a:r>
            <a:r>
              <a:rPr lang="en-US" dirty="0" err="1" smtClean="0"/>
              <a:t>scoruri</a:t>
            </a:r>
            <a:r>
              <a:rPr lang="en-US" dirty="0" smtClean="0"/>
              <a:t> cu</a:t>
            </a:r>
            <a:r>
              <a:rPr lang="en" dirty="0" smtClean="0"/>
              <a:t>:</a:t>
            </a:r>
            <a:endParaRPr lang="en" dirty="0"/>
          </a:p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endParaRPr dirty="0"/>
          </a:p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f</a:t>
            </a:r>
            <a:r>
              <a:rPr lang="en" dirty="0" smtClean="0"/>
              <a:t>uncția de pierdere a clasificatorului SVM are forma: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66" name="Shape 1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84994" y="742939"/>
            <a:ext cx="723584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 rotWithShape="1">
          <a:blip r:embed="rId7">
            <a:alphaModFix/>
          </a:blip>
          <a:srcRect l="55307" r="11518"/>
          <a:stretch/>
        </p:blipFill>
        <p:spPr>
          <a:xfrm>
            <a:off x="5985444" y="1246793"/>
            <a:ext cx="24005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 rotWithShape="1">
          <a:blip r:embed="rId7">
            <a:alphaModFix/>
          </a:blip>
          <a:srcRect l="15513" r="51310"/>
          <a:stretch/>
        </p:blipFill>
        <p:spPr>
          <a:xfrm>
            <a:off x="6471080" y="1001287"/>
            <a:ext cx="24005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18116" y="1804403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2625618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9" name="Shape 205"/>
          <p:cNvSpPr txBox="1"/>
          <p:nvPr/>
        </p:nvSpPr>
        <p:spPr>
          <a:xfrm>
            <a:off x="112321" y="4048425"/>
            <a:ext cx="1405002" cy="4689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 smtClean="0">
                <a:solidFill>
                  <a:srgbClr val="0000FF"/>
                </a:solidFill>
              </a:rPr>
              <a:t>Pierderile:</a:t>
            </a:r>
            <a:endParaRPr lang="en" sz="2000" dirty="0">
              <a:solidFill>
                <a:srgbClr val="0000FF"/>
              </a:solidFill>
            </a:endParaRPr>
          </a:p>
        </p:txBody>
      </p:sp>
      <p:sp>
        <p:nvSpPr>
          <p:cNvPr id="30" name="Shape 241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0000FF"/>
                </a:solidFill>
              </a:rPr>
              <a:t>2.9</a:t>
            </a:r>
          </a:p>
        </p:txBody>
      </p:sp>
      <p:cxnSp>
        <p:nvCxnSpPr>
          <p:cNvPr id="31" name="Shape 210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3" name="Shape 239"/>
          <p:cNvSpPr txBox="1"/>
          <p:nvPr/>
        </p:nvSpPr>
        <p:spPr>
          <a:xfrm>
            <a:off x="3229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0000FF"/>
                </a:solidFill>
              </a:rPr>
              <a:t>0</a:t>
            </a:r>
          </a:p>
        </p:txBody>
      </p:sp>
      <p:sp>
        <p:nvSpPr>
          <p:cNvPr id="37" name="Shape 278"/>
          <p:cNvSpPr txBox="1"/>
          <p:nvPr/>
        </p:nvSpPr>
        <p:spPr>
          <a:xfrm>
            <a:off x="4309300" y="3964575"/>
            <a:ext cx="1012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0000FF"/>
                </a:solidFill>
              </a:rPr>
              <a:t>10.9</a:t>
            </a:r>
          </a:p>
        </p:txBody>
      </p:sp>
      <p:sp>
        <p:nvSpPr>
          <p:cNvPr id="34" name="Shape 314"/>
          <p:cNvSpPr txBox="1"/>
          <p:nvPr/>
        </p:nvSpPr>
        <p:spPr>
          <a:xfrm>
            <a:off x="5750650" y="3790725"/>
            <a:ext cx="3316799" cy="41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>
                <a:solidFill>
                  <a:srgbClr val="0000FF"/>
                </a:solidFill>
              </a:rPr>
              <a:t>L = (2.9 + 0 + 10.9)/3 </a:t>
            </a:r>
          </a:p>
          <a:p>
            <a:pPr lvl="0">
              <a:spcBef>
                <a:spcPts val="0"/>
              </a:spcBef>
              <a:buNone/>
            </a:pPr>
            <a:r>
              <a:rPr lang="en" sz="2200">
                <a:solidFill>
                  <a:srgbClr val="0000FF"/>
                </a:solidFill>
              </a:rPr>
              <a:t>   =</a:t>
            </a:r>
            <a:r>
              <a:rPr lang="en" sz="2200" b="1">
                <a:solidFill>
                  <a:srgbClr val="0000FF"/>
                </a:solidFill>
              </a:rPr>
              <a:t> 4.6</a:t>
            </a:r>
          </a:p>
        </p:txBody>
      </p:sp>
    </p:spTree>
    <p:extLst>
      <p:ext uri="{BB962C8B-B14F-4D97-AF65-F5344CB8AC3E}">
        <p14:creationId xmlns:p14="http://schemas.microsoft.com/office/powerpoint/2010/main" val="25928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/>
          <p:nvPr/>
        </p:nvSpPr>
        <p:spPr>
          <a:xfrm>
            <a:off x="436475" y="298250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2400" b="1" dirty="0"/>
              <a:t>Clasificatorul Softmax </a:t>
            </a:r>
            <a:r>
              <a:rPr lang="en" sz="2400" dirty="0" smtClean="0"/>
              <a:t>(Regresia Logistică Multinomială)</a:t>
            </a:r>
            <a:endParaRPr lang="en" sz="2400" dirty="0"/>
          </a:p>
        </p:txBody>
      </p:sp>
      <p:sp>
        <p:nvSpPr>
          <p:cNvPr id="671" name="Shape 671"/>
          <p:cNvSpPr txBox="1"/>
          <p:nvPr/>
        </p:nvSpPr>
        <p:spPr>
          <a:xfrm>
            <a:off x="2653100" y="1025700"/>
            <a:ext cx="6391799" cy="335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 smtClean="0"/>
              <a:t>scoruri </a:t>
            </a:r>
            <a:r>
              <a:rPr lang="en" sz="1800" b="1" dirty="0"/>
              <a:t>= </a:t>
            </a:r>
            <a:r>
              <a:rPr lang="en" sz="1800" b="1" dirty="0" smtClean="0"/>
              <a:t>log-probabilitățile nenormalizate ale claselor </a:t>
            </a:r>
            <a:endParaRPr lang="en" sz="1800" b="1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/>
            <a:r>
              <a:rPr lang="en" sz="1800" dirty="0" smtClean="0"/>
              <a:t>Vrem să maximizăm </a:t>
            </a:r>
            <a:r>
              <a:rPr lang="en" sz="1800" dirty="0"/>
              <a:t>the </a:t>
            </a:r>
            <a:r>
              <a:rPr lang="en" sz="1800" dirty="0" smtClean="0"/>
              <a:t>log-probabilitatea, sau (pentru </a:t>
            </a:r>
            <a:r>
              <a:rPr lang="en" sz="1800" dirty="0"/>
              <a:t>o</a:t>
            </a:r>
            <a:r>
              <a:rPr lang="en" sz="1800" dirty="0" smtClean="0"/>
              <a:t> funcție de pierdere) să </a:t>
            </a:r>
            <a:r>
              <a:rPr lang="en" sz="1800" dirty="0"/>
              <a:t>minimizăm </a:t>
            </a:r>
            <a:r>
              <a:rPr lang="en" sz="1800" dirty="0" smtClean="0"/>
              <a:t>log-probabilitatea negativă a clasei corecte:</a:t>
            </a:r>
            <a:endParaRPr lang="en"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  <p:pic>
        <p:nvPicPr>
          <p:cNvPr id="672" name="Shape 6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Shape 676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677" name="Shape 677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678" name="Shape 678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679" name="Shape 6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9269" y="3067952"/>
            <a:ext cx="3801064" cy="4421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680" name="Shape 6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7050" y="3641012"/>
            <a:ext cx="2614024" cy="657574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Shape 681"/>
          <p:cNvSpPr txBox="1"/>
          <p:nvPr/>
        </p:nvSpPr>
        <p:spPr>
          <a:xfrm>
            <a:off x="2948675" y="3678000"/>
            <a:ext cx="2250599" cy="44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/>
              <a:t>În concluzie:</a:t>
            </a:r>
            <a:endParaRPr lang="en" sz="1800" dirty="0"/>
          </a:p>
        </p:txBody>
      </p:sp>
      <p:cxnSp>
        <p:nvCxnSpPr>
          <p:cNvPr id="682" name="Shape 682"/>
          <p:cNvCxnSpPr/>
          <p:nvPr/>
        </p:nvCxnSpPr>
        <p:spPr>
          <a:xfrm>
            <a:off x="2909450" y="3588659"/>
            <a:ext cx="57876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683" name="Shape 6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5301" y="1573062"/>
            <a:ext cx="1784897" cy="35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84" name="Shape 684"/>
          <p:cNvSpPr txBox="1"/>
          <p:nvPr/>
        </p:nvSpPr>
        <p:spPr>
          <a:xfrm>
            <a:off x="5893155" y="1552350"/>
            <a:ext cx="713700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/>
              <a:t>unde</a:t>
            </a:r>
            <a:endParaRPr lang="en" dirty="0"/>
          </a:p>
        </p:txBody>
      </p:sp>
      <p:pic>
        <p:nvPicPr>
          <p:cNvPr id="685" name="Shape 6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49320" y="1504695"/>
            <a:ext cx="2886577" cy="49223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pisică</a:t>
            </a:r>
            <a:endParaRPr lang="en" sz="2400" dirty="0"/>
          </a:p>
        </p:txBody>
      </p:sp>
      <p:sp>
        <p:nvSpPr>
          <p:cNvPr id="20" name="Shape 151"/>
          <p:cNvSpPr txBox="1"/>
          <p:nvPr/>
        </p:nvSpPr>
        <p:spPr>
          <a:xfrm>
            <a:off x="125125" y="3541994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broască</a:t>
            </a:r>
            <a:endParaRPr lang="en" sz="2400" dirty="0"/>
          </a:p>
        </p:txBody>
      </p:sp>
      <p:sp>
        <p:nvSpPr>
          <p:cNvPr id="21" name="Shape 152"/>
          <p:cNvSpPr txBox="1"/>
          <p:nvPr/>
        </p:nvSpPr>
        <p:spPr>
          <a:xfrm>
            <a:off x="125125" y="2981772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</a:t>
            </a:r>
            <a:r>
              <a:rPr lang="en" sz="2400" dirty="0" smtClean="0"/>
              <a:t>așină</a:t>
            </a:r>
            <a:endParaRPr lang="en" sz="2400" dirty="0"/>
          </a:p>
        </p:txBody>
      </p:sp>
      <p:sp>
        <p:nvSpPr>
          <p:cNvPr id="22" name="Shape 645"/>
          <p:cNvSpPr/>
          <p:nvPr/>
        </p:nvSpPr>
        <p:spPr>
          <a:xfrm>
            <a:off x="5004440" y="1430793"/>
            <a:ext cx="713700" cy="685786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646"/>
          <p:cNvSpPr txBox="1"/>
          <p:nvPr/>
        </p:nvSpPr>
        <p:spPr>
          <a:xfrm>
            <a:off x="5306050" y="2380175"/>
            <a:ext cx="2658900" cy="89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FF0000"/>
                </a:solidFill>
              </a:rPr>
              <a:t>Funcția softmax</a:t>
            </a:r>
            <a:endParaRPr lang="en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1" grpId="0"/>
      <p:bldP spid="684" grpId="0"/>
      <p:bldP spid="22" grpId="0" animBg="1"/>
      <p:bldP spid="22" grpId="1" animBg="1"/>
      <p:bldP spid="23" grpId="0"/>
      <p:bldP spid="23" grpId="1"/>
    </p:bldLst>
  </p:timing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6589</TotalTime>
  <Words>2435</Words>
  <Application>Microsoft Macintosh PowerPoint</Application>
  <PresentationFormat>On-screen Show (16:9)</PresentationFormat>
  <Paragraphs>621</Paragraphs>
  <Slides>70</Slides>
  <Notes>70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4" baseType="lpstr">
      <vt:lpstr>Courier</vt:lpstr>
      <vt:lpstr>Helvetica Neue</vt:lpstr>
      <vt:lpstr>Arial</vt:lpstr>
      <vt:lpstr>simple-light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434</cp:revision>
  <dcterms:modified xsi:type="dcterms:W3CDTF">2017-12-06T15:02:24Z</dcterms:modified>
</cp:coreProperties>
</file>